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938" r:id="rId2"/>
  </p:sldMasterIdLst>
  <p:notesMasterIdLst>
    <p:notesMasterId r:id="rId19"/>
  </p:notesMasterIdLst>
  <p:sldIdLst>
    <p:sldId id="289" r:id="rId3"/>
    <p:sldId id="308" r:id="rId4"/>
    <p:sldId id="290" r:id="rId5"/>
    <p:sldId id="295" r:id="rId6"/>
    <p:sldId id="296" r:id="rId7"/>
    <p:sldId id="297" r:id="rId8"/>
    <p:sldId id="298" r:id="rId9"/>
    <p:sldId id="299" r:id="rId10"/>
    <p:sldId id="301" r:id="rId11"/>
    <p:sldId id="307" r:id="rId12"/>
    <p:sldId id="300" r:id="rId13"/>
    <p:sldId id="303" r:id="rId14"/>
    <p:sldId id="302" r:id="rId15"/>
    <p:sldId id="306" r:id="rId16"/>
    <p:sldId id="309" r:id="rId17"/>
    <p:sldId id="310"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ebzhang(张冲)" initials="c" lastIdx="1" clrIdx="0">
    <p:extLst>
      <p:ext uri="{19B8F6BF-5375-455C-9EA6-DF929625EA0E}">
        <p15:presenceInfo xmlns:p15="http://schemas.microsoft.com/office/powerpoint/2012/main" userId="S-1-5-21-1333135361-625243220-14044502-668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71" autoAdjust="0"/>
    <p:restoredTop sz="80669" autoAdjust="0"/>
  </p:normalViewPr>
  <p:slideViewPr>
    <p:cSldViewPr snapToGrid="0" snapToObjects="1">
      <p:cViewPr varScale="1">
        <p:scale>
          <a:sx n="70" d="100"/>
          <a:sy n="70" d="100"/>
        </p:scale>
        <p:origin x="883" y="8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A5FCA-5964-4E5A-9D00-13ED9BA6B818}" type="doc">
      <dgm:prSet loTypeId="urn:microsoft.com/office/officeart/2005/8/layout/cycle8" loCatId="cycle" qsTypeId="urn:microsoft.com/office/officeart/2005/8/quickstyle/simple1" qsCatId="simple" csTypeId="urn:microsoft.com/office/officeart/2005/8/colors/accent1_5" csCatId="accent1" phldr="1"/>
      <dgm:spPr/>
    </dgm:pt>
    <dgm:pt modelId="{80188CD8-0ADF-43B1-96C4-F710CA6F89CB}">
      <dgm:prSet phldrT="[文本]"/>
      <dgm:spPr/>
      <dgm:t>
        <a:bodyPr/>
        <a:lstStyle/>
        <a:p>
          <a:r>
            <a:rPr lang="zh-CN" altLang="en-US" dirty="0" smtClean="0"/>
            <a:t>数据</a:t>
          </a:r>
          <a:r>
            <a:rPr lang="en-US" altLang="zh-CN" dirty="0" smtClean="0"/>
            <a:t/>
          </a:r>
          <a:br>
            <a:rPr lang="en-US" altLang="zh-CN" dirty="0" smtClean="0"/>
          </a:br>
          <a:r>
            <a:rPr lang="zh-CN" altLang="en-US" dirty="0" smtClean="0"/>
            <a:t>审核</a:t>
          </a:r>
          <a:endParaRPr lang="zh-CN" altLang="en-US" dirty="0"/>
        </a:p>
      </dgm:t>
    </dgm:pt>
    <dgm:pt modelId="{CF66C4E4-3542-4ADB-AA8A-FC8695588162}" type="parTrans" cxnId="{6BD19FE4-60BA-48C6-A224-448A2D0AF689}">
      <dgm:prSet/>
      <dgm:spPr/>
      <dgm:t>
        <a:bodyPr/>
        <a:lstStyle/>
        <a:p>
          <a:endParaRPr lang="zh-CN" altLang="en-US"/>
        </a:p>
      </dgm:t>
    </dgm:pt>
    <dgm:pt modelId="{16FC28FF-A3A6-4A4F-9C85-60E452F6AB3E}" type="sibTrans" cxnId="{6BD19FE4-60BA-48C6-A224-448A2D0AF689}">
      <dgm:prSet/>
      <dgm:spPr/>
      <dgm:t>
        <a:bodyPr/>
        <a:lstStyle/>
        <a:p>
          <a:endParaRPr lang="zh-CN" altLang="en-US"/>
        </a:p>
      </dgm:t>
    </dgm:pt>
    <dgm:pt modelId="{7B43F394-FF21-487D-9D63-132AB06D5011}">
      <dgm:prSet phldrT="[文本]"/>
      <dgm:spPr/>
      <dgm:t>
        <a:bodyPr/>
        <a:lstStyle/>
        <a:p>
          <a:r>
            <a:rPr lang="zh-CN" altLang="en-US" dirty="0" smtClean="0"/>
            <a:t>用户</a:t>
          </a:r>
          <a:r>
            <a:rPr lang="en-US" altLang="zh-CN" dirty="0" smtClean="0"/>
            <a:t/>
          </a:r>
          <a:br>
            <a:rPr lang="en-US" altLang="zh-CN" dirty="0" smtClean="0"/>
          </a:br>
          <a:r>
            <a:rPr lang="zh-CN" altLang="en-US" dirty="0" smtClean="0"/>
            <a:t>特征</a:t>
          </a:r>
          <a:endParaRPr lang="zh-CN" altLang="en-US" dirty="0"/>
        </a:p>
      </dgm:t>
    </dgm:pt>
    <dgm:pt modelId="{AE217A2D-4B59-46D0-B35E-DD17B9E87DA3}" type="parTrans" cxnId="{EF18821D-F90E-44FE-ABCD-CBED5B70FD99}">
      <dgm:prSet/>
      <dgm:spPr/>
      <dgm:t>
        <a:bodyPr/>
        <a:lstStyle/>
        <a:p>
          <a:endParaRPr lang="zh-CN" altLang="en-US"/>
        </a:p>
      </dgm:t>
    </dgm:pt>
    <dgm:pt modelId="{9A0EEDA7-114D-4378-81F0-0D7DC98962AD}" type="sibTrans" cxnId="{EF18821D-F90E-44FE-ABCD-CBED5B70FD99}">
      <dgm:prSet/>
      <dgm:spPr/>
      <dgm:t>
        <a:bodyPr/>
        <a:lstStyle/>
        <a:p>
          <a:endParaRPr lang="zh-CN" altLang="en-US"/>
        </a:p>
      </dgm:t>
    </dgm:pt>
    <dgm:pt modelId="{809D5560-31AF-490C-A191-3F3F7E4ABA42}">
      <dgm:prSet phldrT="[文本]"/>
      <dgm:spPr/>
      <dgm:t>
        <a:bodyPr/>
        <a:lstStyle/>
        <a:p>
          <a:r>
            <a:rPr lang="zh-CN" altLang="en-US" dirty="0" smtClean="0"/>
            <a:t>人工</a:t>
          </a:r>
          <a:r>
            <a:rPr lang="en-US" altLang="zh-CN" dirty="0" smtClean="0"/>
            <a:t/>
          </a:r>
          <a:br>
            <a:rPr lang="en-US" altLang="zh-CN" dirty="0" smtClean="0"/>
          </a:br>
          <a:r>
            <a:rPr lang="zh-CN" altLang="en-US" dirty="0" smtClean="0"/>
            <a:t>审核</a:t>
          </a:r>
          <a:endParaRPr lang="zh-CN" altLang="en-US" dirty="0"/>
        </a:p>
      </dgm:t>
    </dgm:pt>
    <dgm:pt modelId="{D07688CF-88BA-4F35-8252-5DFC50B70613}" type="parTrans" cxnId="{1CB52A20-E781-4257-931C-8C5071D34570}">
      <dgm:prSet/>
      <dgm:spPr/>
      <dgm:t>
        <a:bodyPr/>
        <a:lstStyle/>
        <a:p>
          <a:endParaRPr lang="zh-CN" altLang="en-US"/>
        </a:p>
      </dgm:t>
    </dgm:pt>
    <dgm:pt modelId="{44B641E8-EF48-4E33-BFF2-C997713CBE94}" type="sibTrans" cxnId="{1CB52A20-E781-4257-931C-8C5071D34570}">
      <dgm:prSet/>
      <dgm:spPr/>
      <dgm:t>
        <a:bodyPr/>
        <a:lstStyle/>
        <a:p>
          <a:endParaRPr lang="zh-CN" altLang="en-US"/>
        </a:p>
      </dgm:t>
    </dgm:pt>
    <dgm:pt modelId="{0DB68C87-9BCF-419F-81EE-DD069478617B}" type="pres">
      <dgm:prSet presAssocID="{1D0A5FCA-5964-4E5A-9D00-13ED9BA6B818}" presName="compositeShape" presStyleCnt="0">
        <dgm:presLayoutVars>
          <dgm:chMax val="7"/>
          <dgm:dir/>
          <dgm:resizeHandles val="exact"/>
        </dgm:presLayoutVars>
      </dgm:prSet>
      <dgm:spPr/>
    </dgm:pt>
    <dgm:pt modelId="{533EC8AE-118B-41A9-8905-8EC1C0F1837A}" type="pres">
      <dgm:prSet presAssocID="{1D0A5FCA-5964-4E5A-9D00-13ED9BA6B818}" presName="wedge1" presStyleLbl="node1" presStyleIdx="0" presStyleCnt="3"/>
      <dgm:spPr/>
      <dgm:t>
        <a:bodyPr/>
        <a:lstStyle/>
        <a:p>
          <a:endParaRPr lang="zh-CN" altLang="en-US"/>
        </a:p>
      </dgm:t>
    </dgm:pt>
    <dgm:pt modelId="{6CAF6B93-2E6D-4F2D-BBC3-A502EBE65A0F}" type="pres">
      <dgm:prSet presAssocID="{1D0A5FCA-5964-4E5A-9D00-13ED9BA6B818}" presName="dummy1a" presStyleCnt="0"/>
      <dgm:spPr/>
    </dgm:pt>
    <dgm:pt modelId="{9AF5CC9E-077A-417F-B44C-BA43E24A499F}" type="pres">
      <dgm:prSet presAssocID="{1D0A5FCA-5964-4E5A-9D00-13ED9BA6B818}" presName="dummy1b" presStyleCnt="0"/>
      <dgm:spPr/>
    </dgm:pt>
    <dgm:pt modelId="{B3B00331-A84B-4B4A-BAB6-978672AD7DEA}" type="pres">
      <dgm:prSet presAssocID="{1D0A5FCA-5964-4E5A-9D00-13ED9BA6B818}" presName="wedge1Tx" presStyleLbl="node1" presStyleIdx="0" presStyleCnt="3">
        <dgm:presLayoutVars>
          <dgm:chMax val="0"/>
          <dgm:chPref val="0"/>
          <dgm:bulletEnabled val="1"/>
        </dgm:presLayoutVars>
      </dgm:prSet>
      <dgm:spPr/>
      <dgm:t>
        <a:bodyPr/>
        <a:lstStyle/>
        <a:p>
          <a:endParaRPr lang="zh-CN" altLang="en-US"/>
        </a:p>
      </dgm:t>
    </dgm:pt>
    <dgm:pt modelId="{4F8C74F2-DFDE-4E79-9933-949B79DF6280}" type="pres">
      <dgm:prSet presAssocID="{1D0A5FCA-5964-4E5A-9D00-13ED9BA6B818}" presName="wedge2" presStyleLbl="node1" presStyleIdx="1" presStyleCnt="3"/>
      <dgm:spPr/>
      <dgm:t>
        <a:bodyPr/>
        <a:lstStyle/>
        <a:p>
          <a:endParaRPr lang="zh-CN" altLang="en-US"/>
        </a:p>
      </dgm:t>
    </dgm:pt>
    <dgm:pt modelId="{8DC2EEF4-4519-4251-B84A-6178CEEEE44B}" type="pres">
      <dgm:prSet presAssocID="{1D0A5FCA-5964-4E5A-9D00-13ED9BA6B818}" presName="dummy2a" presStyleCnt="0"/>
      <dgm:spPr/>
    </dgm:pt>
    <dgm:pt modelId="{55F49297-53CC-4035-9A3E-ED947876DEB3}" type="pres">
      <dgm:prSet presAssocID="{1D0A5FCA-5964-4E5A-9D00-13ED9BA6B818}" presName="dummy2b" presStyleCnt="0"/>
      <dgm:spPr/>
    </dgm:pt>
    <dgm:pt modelId="{DD37CF7F-5668-4455-B31E-22B645753A51}" type="pres">
      <dgm:prSet presAssocID="{1D0A5FCA-5964-4E5A-9D00-13ED9BA6B818}" presName="wedge2Tx" presStyleLbl="node1" presStyleIdx="1" presStyleCnt="3">
        <dgm:presLayoutVars>
          <dgm:chMax val="0"/>
          <dgm:chPref val="0"/>
          <dgm:bulletEnabled val="1"/>
        </dgm:presLayoutVars>
      </dgm:prSet>
      <dgm:spPr/>
      <dgm:t>
        <a:bodyPr/>
        <a:lstStyle/>
        <a:p>
          <a:endParaRPr lang="zh-CN" altLang="en-US"/>
        </a:p>
      </dgm:t>
    </dgm:pt>
    <dgm:pt modelId="{82290357-7B57-45E3-877C-29F1D9320A6D}" type="pres">
      <dgm:prSet presAssocID="{1D0A5FCA-5964-4E5A-9D00-13ED9BA6B818}" presName="wedge3" presStyleLbl="node1" presStyleIdx="2" presStyleCnt="3"/>
      <dgm:spPr/>
      <dgm:t>
        <a:bodyPr/>
        <a:lstStyle/>
        <a:p>
          <a:endParaRPr lang="zh-CN" altLang="en-US"/>
        </a:p>
      </dgm:t>
    </dgm:pt>
    <dgm:pt modelId="{3294DE67-5E77-49C8-B92C-86A5AA59830F}" type="pres">
      <dgm:prSet presAssocID="{1D0A5FCA-5964-4E5A-9D00-13ED9BA6B818}" presName="dummy3a" presStyleCnt="0"/>
      <dgm:spPr/>
    </dgm:pt>
    <dgm:pt modelId="{5703A4AC-61D0-4C6E-8CAD-F5D44E6AD302}" type="pres">
      <dgm:prSet presAssocID="{1D0A5FCA-5964-4E5A-9D00-13ED9BA6B818}" presName="dummy3b" presStyleCnt="0"/>
      <dgm:spPr/>
    </dgm:pt>
    <dgm:pt modelId="{F4571C60-7C7D-4E92-9A01-AE7D2358FE7A}" type="pres">
      <dgm:prSet presAssocID="{1D0A5FCA-5964-4E5A-9D00-13ED9BA6B818}" presName="wedge3Tx" presStyleLbl="node1" presStyleIdx="2" presStyleCnt="3">
        <dgm:presLayoutVars>
          <dgm:chMax val="0"/>
          <dgm:chPref val="0"/>
          <dgm:bulletEnabled val="1"/>
        </dgm:presLayoutVars>
      </dgm:prSet>
      <dgm:spPr/>
      <dgm:t>
        <a:bodyPr/>
        <a:lstStyle/>
        <a:p>
          <a:endParaRPr lang="zh-CN" altLang="en-US"/>
        </a:p>
      </dgm:t>
    </dgm:pt>
    <dgm:pt modelId="{4742C8FF-F176-4B87-9D78-127680DFFC6A}" type="pres">
      <dgm:prSet presAssocID="{16FC28FF-A3A6-4A4F-9C85-60E452F6AB3E}" presName="arrowWedge1" presStyleLbl="fgSibTrans2D1" presStyleIdx="0" presStyleCnt="3"/>
      <dgm:spPr/>
    </dgm:pt>
    <dgm:pt modelId="{37046301-28CD-407D-ABBE-6A910EBC0E5B}" type="pres">
      <dgm:prSet presAssocID="{9A0EEDA7-114D-4378-81F0-0D7DC98962AD}" presName="arrowWedge2" presStyleLbl="fgSibTrans2D1" presStyleIdx="1" presStyleCnt="3"/>
      <dgm:spPr/>
    </dgm:pt>
    <dgm:pt modelId="{DFA6D2C4-AD3A-41C0-B546-5BEE7A6E21E0}" type="pres">
      <dgm:prSet presAssocID="{44B641E8-EF48-4E33-BFF2-C997713CBE94}" presName="arrowWedge3" presStyleLbl="fgSibTrans2D1" presStyleIdx="2" presStyleCnt="3"/>
      <dgm:spPr/>
    </dgm:pt>
  </dgm:ptLst>
  <dgm:cxnLst>
    <dgm:cxn modelId="{24937719-9E23-4273-9EC2-15516A58522E}" type="presOf" srcId="{7B43F394-FF21-487D-9D63-132AB06D5011}" destId="{DD37CF7F-5668-4455-B31E-22B645753A51}" srcOrd="1" destOrd="0" presId="urn:microsoft.com/office/officeart/2005/8/layout/cycle8"/>
    <dgm:cxn modelId="{EF18821D-F90E-44FE-ABCD-CBED5B70FD99}" srcId="{1D0A5FCA-5964-4E5A-9D00-13ED9BA6B818}" destId="{7B43F394-FF21-487D-9D63-132AB06D5011}" srcOrd="1" destOrd="0" parTransId="{AE217A2D-4B59-46D0-B35E-DD17B9E87DA3}" sibTransId="{9A0EEDA7-114D-4378-81F0-0D7DC98962AD}"/>
    <dgm:cxn modelId="{1CB52A20-E781-4257-931C-8C5071D34570}" srcId="{1D0A5FCA-5964-4E5A-9D00-13ED9BA6B818}" destId="{809D5560-31AF-490C-A191-3F3F7E4ABA42}" srcOrd="2" destOrd="0" parTransId="{D07688CF-88BA-4F35-8252-5DFC50B70613}" sibTransId="{44B641E8-EF48-4E33-BFF2-C997713CBE94}"/>
    <dgm:cxn modelId="{6BD19FE4-60BA-48C6-A224-448A2D0AF689}" srcId="{1D0A5FCA-5964-4E5A-9D00-13ED9BA6B818}" destId="{80188CD8-0ADF-43B1-96C4-F710CA6F89CB}" srcOrd="0" destOrd="0" parTransId="{CF66C4E4-3542-4ADB-AA8A-FC8695588162}" sibTransId="{16FC28FF-A3A6-4A4F-9C85-60E452F6AB3E}"/>
    <dgm:cxn modelId="{B7A546E9-2954-4607-A6A1-D383D78AD7DF}" type="presOf" srcId="{80188CD8-0ADF-43B1-96C4-F710CA6F89CB}" destId="{533EC8AE-118B-41A9-8905-8EC1C0F1837A}" srcOrd="0" destOrd="0" presId="urn:microsoft.com/office/officeart/2005/8/layout/cycle8"/>
    <dgm:cxn modelId="{C69C57FB-B4F5-46DC-B4D0-47F612C71706}" type="presOf" srcId="{1D0A5FCA-5964-4E5A-9D00-13ED9BA6B818}" destId="{0DB68C87-9BCF-419F-81EE-DD069478617B}" srcOrd="0" destOrd="0" presId="urn:microsoft.com/office/officeart/2005/8/layout/cycle8"/>
    <dgm:cxn modelId="{EEDAAEC8-5E45-4190-B925-0B91EDB41904}" type="presOf" srcId="{7B43F394-FF21-487D-9D63-132AB06D5011}" destId="{4F8C74F2-DFDE-4E79-9933-949B79DF6280}" srcOrd="0" destOrd="0" presId="urn:microsoft.com/office/officeart/2005/8/layout/cycle8"/>
    <dgm:cxn modelId="{240E4891-6ACD-45E6-9581-C9994C1B25E3}" type="presOf" srcId="{809D5560-31AF-490C-A191-3F3F7E4ABA42}" destId="{F4571C60-7C7D-4E92-9A01-AE7D2358FE7A}" srcOrd="1" destOrd="0" presId="urn:microsoft.com/office/officeart/2005/8/layout/cycle8"/>
    <dgm:cxn modelId="{C1EA9884-69CD-4E8B-BCDB-9D5CCB0A5ECF}" type="presOf" srcId="{80188CD8-0ADF-43B1-96C4-F710CA6F89CB}" destId="{B3B00331-A84B-4B4A-BAB6-978672AD7DEA}" srcOrd="1" destOrd="0" presId="urn:microsoft.com/office/officeart/2005/8/layout/cycle8"/>
    <dgm:cxn modelId="{559B7D5A-A69D-4F1F-B29C-4916E3FA30AA}" type="presOf" srcId="{809D5560-31AF-490C-A191-3F3F7E4ABA42}" destId="{82290357-7B57-45E3-877C-29F1D9320A6D}" srcOrd="0" destOrd="0" presId="urn:microsoft.com/office/officeart/2005/8/layout/cycle8"/>
    <dgm:cxn modelId="{449F503D-899D-411B-B645-7C3FF29FE8D9}" type="presParOf" srcId="{0DB68C87-9BCF-419F-81EE-DD069478617B}" destId="{533EC8AE-118B-41A9-8905-8EC1C0F1837A}" srcOrd="0" destOrd="0" presId="urn:microsoft.com/office/officeart/2005/8/layout/cycle8"/>
    <dgm:cxn modelId="{1B1C0DC7-236F-401B-8F49-2095348074E5}" type="presParOf" srcId="{0DB68C87-9BCF-419F-81EE-DD069478617B}" destId="{6CAF6B93-2E6D-4F2D-BBC3-A502EBE65A0F}" srcOrd="1" destOrd="0" presId="urn:microsoft.com/office/officeart/2005/8/layout/cycle8"/>
    <dgm:cxn modelId="{21D4D38E-9387-4796-B01D-D8B44C0EB93B}" type="presParOf" srcId="{0DB68C87-9BCF-419F-81EE-DD069478617B}" destId="{9AF5CC9E-077A-417F-B44C-BA43E24A499F}" srcOrd="2" destOrd="0" presId="urn:microsoft.com/office/officeart/2005/8/layout/cycle8"/>
    <dgm:cxn modelId="{48A044C0-B955-4061-A89E-36AEF8E04ADE}" type="presParOf" srcId="{0DB68C87-9BCF-419F-81EE-DD069478617B}" destId="{B3B00331-A84B-4B4A-BAB6-978672AD7DEA}" srcOrd="3" destOrd="0" presId="urn:microsoft.com/office/officeart/2005/8/layout/cycle8"/>
    <dgm:cxn modelId="{229DA18B-2149-4BC1-AC2D-03BBECD42C37}" type="presParOf" srcId="{0DB68C87-9BCF-419F-81EE-DD069478617B}" destId="{4F8C74F2-DFDE-4E79-9933-949B79DF6280}" srcOrd="4" destOrd="0" presId="urn:microsoft.com/office/officeart/2005/8/layout/cycle8"/>
    <dgm:cxn modelId="{2D877327-0BA1-4153-8FA0-89DE5621191A}" type="presParOf" srcId="{0DB68C87-9BCF-419F-81EE-DD069478617B}" destId="{8DC2EEF4-4519-4251-B84A-6178CEEEE44B}" srcOrd="5" destOrd="0" presId="urn:microsoft.com/office/officeart/2005/8/layout/cycle8"/>
    <dgm:cxn modelId="{C4566935-1784-493F-B2EF-D452476E7ECA}" type="presParOf" srcId="{0DB68C87-9BCF-419F-81EE-DD069478617B}" destId="{55F49297-53CC-4035-9A3E-ED947876DEB3}" srcOrd="6" destOrd="0" presId="urn:microsoft.com/office/officeart/2005/8/layout/cycle8"/>
    <dgm:cxn modelId="{68F5A4A1-94BB-4525-905C-9107C4FEA6A8}" type="presParOf" srcId="{0DB68C87-9BCF-419F-81EE-DD069478617B}" destId="{DD37CF7F-5668-4455-B31E-22B645753A51}" srcOrd="7" destOrd="0" presId="urn:microsoft.com/office/officeart/2005/8/layout/cycle8"/>
    <dgm:cxn modelId="{CBBA2244-7D80-4A83-A488-9717D804393D}" type="presParOf" srcId="{0DB68C87-9BCF-419F-81EE-DD069478617B}" destId="{82290357-7B57-45E3-877C-29F1D9320A6D}" srcOrd="8" destOrd="0" presId="urn:microsoft.com/office/officeart/2005/8/layout/cycle8"/>
    <dgm:cxn modelId="{A8B872E5-7DD6-4293-B45B-F50707B3AD04}" type="presParOf" srcId="{0DB68C87-9BCF-419F-81EE-DD069478617B}" destId="{3294DE67-5E77-49C8-B92C-86A5AA59830F}" srcOrd="9" destOrd="0" presId="urn:microsoft.com/office/officeart/2005/8/layout/cycle8"/>
    <dgm:cxn modelId="{24483D7A-0F6F-4DEB-B0F4-CADBA43D0CD6}" type="presParOf" srcId="{0DB68C87-9BCF-419F-81EE-DD069478617B}" destId="{5703A4AC-61D0-4C6E-8CAD-F5D44E6AD302}" srcOrd="10" destOrd="0" presId="urn:microsoft.com/office/officeart/2005/8/layout/cycle8"/>
    <dgm:cxn modelId="{A11B2787-BBAF-4161-AA90-B684BEC988F3}" type="presParOf" srcId="{0DB68C87-9BCF-419F-81EE-DD069478617B}" destId="{F4571C60-7C7D-4E92-9A01-AE7D2358FE7A}" srcOrd="11" destOrd="0" presId="urn:microsoft.com/office/officeart/2005/8/layout/cycle8"/>
    <dgm:cxn modelId="{20A37BD6-F03C-43A7-BD10-C5B6A58B935E}" type="presParOf" srcId="{0DB68C87-9BCF-419F-81EE-DD069478617B}" destId="{4742C8FF-F176-4B87-9D78-127680DFFC6A}" srcOrd="12" destOrd="0" presId="urn:microsoft.com/office/officeart/2005/8/layout/cycle8"/>
    <dgm:cxn modelId="{E4ED771B-87AF-4C78-A4F7-9EF4A4B5A502}" type="presParOf" srcId="{0DB68C87-9BCF-419F-81EE-DD069478617B}" destId="{37046301-28CD-407D-ABBE-6A910EBC0E5B}" srcOrd="13" destOrd="0" presId="urn:microsoft.com/office/officeart/2005/8/layout/cycle8"/>
    <dgm:cxn modelId="{9908B4C1-217B-4180-A63C-C2559C34A54E}" type="presParOf" srcId="{0DB68C87-9BCF-419F-81EE-DD069478617B}" destId="{DFA6D2C4-AD3A-41C0-B546-5BEE7A6E21E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EC8AE-118B-41A9-8905-8EC1C0F1837A}">
      <dsp:nvSpPr>
        <dsp:cNvPr id="0" name=""/>
        <dsp:cNvSpPr/>
      </dsp:nvSpPr>
      <dsp:spPr>
        <a:xfrm>
          <a:off x="795501" y="352213"/>
          <a:ext cx="4551680" cy="4551680"/>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数据</a:t>
          </a:r>
          <a:r>
            <a:rPr lang="en-US" altLang="zh-CN" sz="3500" kern="1200" dirty="0" smtClean="0"/>
            <a:t/>
          </a:r>
          <a:br>
            <a:rPr lang="en-US" altLang="zh-CN" sz="3500" kern="1200" dirty="0" smtClean="0"/>
          </a:br>
          <a:r>
            <a:rPr lang="zh-CN" altLang="en-US" sz="3500" kern="1200" dirty="0" smtClean="0"/>
            <a:t>审核</a:t>
          </a:r>
          <a:endParaRPr lang="zh-CN" altLang="en-US" sz="3500" kern="1200" dirty="0"/>
        </a:p>
      </dsp:txBody>
      <dsp:txXfrm>
        <a:off x="3194345" y="1316736"/>
        <a:ext cx="1625600" cy="1354666"/>
      </dsp:txXfrm>
    </dsp:sp>
    <dsp:sp modelId="{4F8C74F2-DFDE-4E79-9933-949B79DF6280}">
      <dsp:nvSpPr>
        <dsp:cNvPr id="0" name=""/>
        <dsp:cNvSpPr/>
      </dsp:nvSpPr>
      <dsp:spPr>
        <a:xfrm>
          <a:off x="701758" y="514773"/>
          <a:ext cx="4551680" cy="4551680"/>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用户</a:t>
          </a:r>
          <a:r>
            <a:rPr lang="en-US" altLang="zh-CN" sz="3500" kern="1200" dirty="0" smtClean="0"/>
            <a:t/>
          </a:r>
          <a:br>
            <a:rPr lang="en-US" altLang="zh-CN" sz="3500" kern="1200" dirty="0" smtClean="0"/>
          </a:br>
          <a:r>
            <a:rPr lang="zh-CN" altLang="en-US" sz="3500" kern="1200" dirty="0" smtClean="0"/>
            <a:t>特征</a:t>
          </a:r>
          <a:endParaRPr lang="zh-CN" altLang="en-US" sz="3500" kern="1200" dirty="0"/>
        </a:p>
      </dsp:txBody>
      <dsp:txXfrm>
        <a:off x="1785491" y="3467946"/>
        <a:ext cx="2438400" cy="1192106"/>
      </dsp:txXfrm>
    </dsp:sp>
    <dsp:sp modelId="{82290357-7B57-45E3-877C-29F1D9320A6D}">
      <dsp:nvSpPr>
        <dsp:cNvPr id="0" name=""/>
        <dsp:cNvSpPr/>
      </dsp:nvSpPr>
      <dsp:spPr>
        <a:xfrm>
          <a:off x="608015" y="352213"/>
          <a:ext cx="4551680" cy="4551680"/>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人工</a:t>
          </a:r>
          <a:r>
            <a:rPr lang="en-US" altLang="zh-CN" sz="3500" kern="1200" dirty="0" smtClean="0"/>
            <a:t/>
          </a:r>
          <a:br>
            <a:rPr lang="en-US" altLang="zh-CN" sz="3500" kern="1200" dirty="0" smtClean="0"/>
          </a:br>
          <a:r>
            <a:rPr lang="zh-CN" altLang="en-US" sz="3500" kern="1200" dirty="0" smtClean="0"/>
            <a:t>审核</a:t>
          </a:r>
          <a:endParaRPr lang="zh-CN" altLang="en-US" sz="3500" kern="1200" dirty="0"/>
        </a:p>
      </dsp:txBody>
      <dsp:txXfrm>
        <a:off x="1135251" y="1316736"/>
        <a:ext cx="1625600" cy="1354666"/>
      </dsp:txXfrm>
    </dsp:sp>
    <dsp:sp modelId="{4742C8FF-F176-4B87-9D78-127680DFFC6A}">
      <dsp:nvSpPr>
        <dsp:cNvPr id="0" name=""/>
        <dsp:cNvSpPr/>
      </dsp:nvSpPr>
      <dsp:spPr>
        <a:xfrm>
          <a:off x="514106"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46301-28CD-407D-ABBE-6A910EBC0E5B}">
      <dsp:nvSpPr>
        <dsp:cNvPr id="0" name=""/>
        <dsp:cNvSpPr/>
      </dsp:nvSpPr>
      <dsp:spPr>
        <a:xfrm>
          <a:off x="419987"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A6D2C4-AD3A-41C0-B546-5BEE7A6E21E0}">
      <dsp:nvSpPr>
        <dsp:cNvPr id="0" name=""/>
        <dsp:cNvSpPr/>
      </dsp:nvSpPr>
      <dsp:spPr>
        <a:xfrm>
          <a:off x="325869"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3561A-9830-4400-9DF2-77493EBCA532}" type="datetimeFigureOut">
              <a:rPr lang="zh-CN" altLang="en-US" smtClean="0"/>
              <a:t>2018/8/28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5DBDB-A726-4F18-B575-32BFBF1CD059}" type="slidenum">
              <a:rPr lang="zh-CN" altLang="en-US" smtClean="0"/>
              <a:t>‹#›</a:t>
            </a:fld>
            <a:endParaRPr lang="zh-CN" altLang="en-US"/>
          </a:p>
        </p:txBody>
      </p:sp>
    </p:spTree>
    <p:extLst>
      <p:ext uri="{BB962C8B-B14F-4D97-AF65-F5344CB8AC3E}">
        <p14:creationId xmlns:p14="http://schemas.microsoft.com/office/powerpoint/2010/main" val="106691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a:t>
            </a:fld>
            <a:endParaRPr lang="zh-CN" altLang="en-US"/>
          </a:p>
        </p:txBody>
      </p:sp>
    </p:spTree>
    <p:extLst>
      <p:ext uri="{BB962C8B-B14F-4D97-AF65-F5344CB8AC3E}">
        <p14:creationId xmlns:p14="http://schemas.microsoft.com/office/powerpoint/2010/main" val="304539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通过上面的结论</a:t>
            </a:r>
            <a:r>
              <a:rPr lang="en-US" altLang="zh-CN" dirty="0" smtClean="0"/>
              <a:t>,</a:t>
            </a:r>
            <a:r>
              <a:rPr lang="zh-CN" altLang="en-US" dirty="0" smtClean="0"/>
              <a:t>我们将两种相似搜索的方式结合起来实现了基于多段哈希索引的相似图片检索流程</a:t>
            </a:r>
            <a:r>
              <a:rPr lang="en-US" altLang="zh-CN" dirty="0" smtClean="0"/>
              <a:t>,</a:t>
            </a:r>
            <a:r>
              <a:rPr lang="en-US" altLang="zh-CN" dirty="0" err="1" smtClean="0"/>
              <a:t>dHash</a:t>
            </a:r>
            <a:r>
              <a:rPr lang="zh-CN" altLang="en-US" dirty="0" smtClean="0"/>
              <a:t>用于快速聚类</a:t>
            </a:r>
            <a:r>
              <a:rPr lang="en-US" altLang="zh-CN" dirty="0" smtClean="0"/>
              <a:t>,</a:t>
            </a:r>
            <a:r>
              <a:rPr lang="zh-CN" altLang="en-US" dirty="0" smtClean="0"/>
              <a:t>找到相似图片集</a:t>
            </a:r>
            <a:r>
              <a:rPr lang="en-US" altLang="zh-CN" dirty="0" smtClean="0"/>
              <a:t>,</a:t>
            </a:r>
            <a:r>
              <a:rPr lang="en-US" altLang="zh-CN" dirty="0" err="1" smtClean="0"/>
              <a:t>sfit</a:t>
            </a:r>
            <a:r>
              <a:rPr lang="zh-CN" altLang="en-US" dirty="0" smtClean="0"/>
              <a:t>用于在小范围内判断相似程度</a:t>
            </a:r>
            <a:r>
              <a:rPr lang="en-US" altLang="zh-CN" dirty="0" smtClean="0"/>
              <a:t>,</a:t>
            </a:r>
            <a:r>
              <a:rPr lang="zh-CN" altLang="en-US" dirty="0" smtClean="0"/>
              <a:t>最终得出结果</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10</a:t>
            </a:fld>
            <a:endParaRPr lang="zh-CN" altLang="en-US"/>
          </a:p>
        </p:txBody>
      </p:sp>
    </p:spTree>
    <p:extLst>
      <p:ext uri="{BB962C8B-B14F-4D97-AF65-F5344CB8AC3E}">
        <p14:creationId xmlns:p14="http://schemas.microsoft.com/office/powerpoint/2010/main" val="1392915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这里是视频审核的整体流程</a:t>
            </a:r>
            <a:r>
              <a:rPr lang="en-US" altLang="zh-CN" dirty="0" smtClean="0"/>
              <a:t>,</a:t>
            </a:r>
            <a:r>
              <a:rPr lang="zh-CN" altLang="en-US" dirty="0" smtClean="0"/>
              <a:t>也就是上面提到的两个流程的整合</a:t>
            </a:r>
            <a:r>
              <a:rPr lang="en-US" altLang="zh-CN" dirty="0" smtClean="0"/>
              <a:t>,</a:t>
            </a:r>
            <a:r>
              <a:rPr lang="zh-CN" altLang="en-US" dirty="0" smtClean="0"/>
              <a:t>人工审核流程和色情图片识别流程都比较好理解</a:t>
            </a:r>
            <a:r>
              <a:rPr lang="en-US" altLang="zh-CN" dirty="0" smtClean="0"/>
              <a:t>,</a:t>
            </a:r>
            <a:r>
              <a:rPr lang="zh-CN" altLang="en-US" dirty="0" smtClean="0"/>
              <a:t>这里主要讲一下为什么要做相似图片检索的流程</a:t>
            </a:r>
            <a:r>
              <a:rPr lang="en-US" altLang="zh-CN" dirty="0" smtClean="0"/>
              <a:t>;</a:t>
            </a:r>
            <a:r>
              <a:rPr lang="zh-CN" altLang="en-US" dirty="0" smtClean="0"/>
              <a:t>对于非色情的其他恶意视频</a:t>
            </a:r>
            <a:r>
              <a:rPr lang="en-US" altLang="zh-CN" dirty="0" smtClean="0"/>
              <a:t>(</a:t>
            </a:r>
            <a:r>
              <a:rPr lang="zh-CN" altLang="en-US" dirty="0" smtClean="0"/>
              <a:t>暴恐</a:t>
            </a:r>
            <a:r>
              <a:rPr lang="en-US" altLang="zh-CN" dirty="0" smtClean="0"/>
              <a:t>,</a:t>
            </a:r>
            <a:r>
              <a:rPr lang="zh-CN" altLang="en-US" dirty="0" smtClean="0"/>
              <a:t>敏感</a:t>
            </a:r>
            <a:r>
              <a:rPr lang="en-US" altLang="zh-CN" dirty="0" smtClean="0"/>
              <a:t>,</a:t>
            </a:r>
            <a:r>
              <a:rPr lang="zh-CN" altLang="en-US" dirty="0" smtClean="0"/>
              <a:t>反动等</a:t>
            </a:r>
            <a:r>
              <a:rPr lang="en-US" altLang="zh-CN" dirty="0" smtClean="0"/>
              <a:t>)</a:t>
            </a:r>
            <a:r>
              <a:rPr lang="zh-CN" altLang="en-US" dirty="0" smtClean="0"/>
              <a:t>很难在图片上找出它们共性的特征</a:t>
            </a:r>
            <a:r>
              <a:rPr lang="en-US" altLang="zh-CN" dirty="0" smtClean="0"/>
              <a:t>,</a:t>
            </a:r>
            <a:r>
              <a:rPr lang="zh-CN" altLang="en-US" dirty="0" smtClean="0"/>
              <a:t>这里采取了一种被动相似的思路</a:t>
            </a:r>
            <a:r>
              <a:rPr lang="en-US" altLang="zh-CN" dirty="0" smtClean="0"/>
              <a:t>,</a:t>
            </a:r>
            <a:r>
              <a:rPr lang="zh-CN" altLang="en-US" dirty="0" smtClean="0"/>
              <a:t>即将之前已有的恶意视频特征抽出整理成恶意库</a:t>
            </a:r>
            <a:r>
              <a:rPr lang="en-US" altLang="zh-CN" dirty="0" smtClean="0"/>
              <a:t>,</a:t>
            </a:r>
            <a:r>
              <a:rPr lang="zh-CN" altLang="en-US" dirty="0" smtClean="0"/>
              <a:t>通过相似检索来对抗新上传的非色情恶意视频</a:t>
            </a:r>
            <a:r>
              <a:rPr lang="en-US" altLang="zh-CN" dirty="0" smtClean="0"/>
              <a:t>.</a:t>
            </a:r>
            <a:r>
              <a:rPr lang="zh-CN" altLang="en-US" dirty="0" smtClean="0"/>
              <a:t>其次就是引入了一个审核排序的概念</a:t>
            </a:r>
            <a:r>
              <a:rPr lang="en-US" altLang="zh-CN" dirty="0" smtClean="0"/>
              <a:t>,</a:t>
            </a:r>
            <a:r>
              <a:rPr lang="zh-CN" altLang="en-US" dirty="0" smtClean="0"/>
              <a:t>因为刚才提到的不论是</a:t>
            </a:r>
            <a:r>
              <a:rPr lang="en-US" altLang="zh-CN" dirty="0" err="1" smtClean="0"/>
              <a:t>dHash</a:t>
            </a:r>
            <a:r>
              <a:rPr lang="zh-CN" altLang="en-US" dirty="0" smtClean="0"/>
              <a:t>和图片指纹都是想给整个过程提速</a:t>
            </a:r>
            <a:r>
              <a:rPr lang="en-US" altLang="zh-CN" dirty="0" smtClean="0"/>
              <a:t>,</a:t>
            </a:r>
            <a:r>
              <a:rPr lang="zh-CN" altLang="en-US" dirty="0" smtClean="0"/>
              <a:t>但是如果输入的都是正常视频则最终还要落回到模型判别</a:t>
            </a:r>
            <a:r>
              <a:rPr lang="en-US" altLang="zh-CN" dirty="0" smtClean="0"/>
              <a:t>,</a:t>
            </a:r>
            <a:r>
              <a:rPr lang="zh-CN" altLang="en-US" dirty="0" smtClean="0"/>
              <a:t>这里想通过优先队列实现这个一个功能</a:t>
            </a:r>
            <a:r>
              <a:rPr lang="en-US" altLang="zh-CN" dirty="0" smtClean="0"/>
              <a:t>:</a:t>
            </a:r>
            <a:r>
              <a:rPr lang="zh-CN" altLang="en-US" dirty="0" smtClean="0"/>
              <a:t>根据用户性质和之前的记录将更有可能是恶意视频的视频优先审核来提高整体的效率</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11</a:t>
            </a:fld>
            <a:endParaRPr lang="zh-CN" altLang="en-US"/>
          </a:p>
        </p:txBody>
      </p:sp>
    </p:spTree>
    <p:extLst>
      <p:ext uri="{BB962C8B-B14F-4D97-AF65-F5344CB8AC3E}">
        <p14:creationId xmlns:p14="http://schemas.microsoft.com/office/powerpoint/2010/main" val="359057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下个模块是用户特征</a:t>
            </a:r>
            <a:r>
              <a:rPr lang="en-US" altLang="zh-CN" dirty="0" smtClean="0"/>
              <a:t>,</a:t>
            </a:r>
            <a:r>
              <a:rPr lang="zh-CN" altLang="en-US" dirty="0" smtClean="0"/>
              <a:t>这里简单说就是想做好这么一件事情</a:t>
            </a:r>
            <a:r>
              <a:rPr lang="en-US" altLang="zh-CN" dirty="0" smtClean="0"/>
              <a:t>,</a:t>
            </a:r>
            <a:r>
              <a:rPr lang="zh-CN" altLang="en-US" dirty="0" smtClean="0"/>
              <a:t>收集多个维度的尽可能详尽用户特征数据</a:t>
            </a:r>
            <a:r>
              <a:rPr lang="en-US" altLang="zh-CN" dirty="0" smtClean="0"/>
              <a:t>(</a:t>
            </a:r>
            <a:r>
              <a:rPr lang="zh-CN" altLang="en-US" dirty="0" smtClean="0"/>
              <a:t>使用维度</a:t>
            </a:r>
            <a:r>
              <a:rPr lang="en-US" altLang="zh-CN" dirty="0" smtClean="0"/>
              <a:t>,</a:t>
            </a:r>
            <a:r>
              <a:rPr lang="zh-CN" altLang="en-US" dirty="0" smtClean="0"/>
              <a:t>资料维度</a:t>
            </a:r>
            <a:r>
              <a:rPr lang="en-US" altLang="zh-CN" dirty="0" smtClean="0"/>
              <a:t>,</a:t>
            </a:r>
            <a:r>
              <a:rPr lang="zh-CN" altLang="en-US" dirty="0" smtClean="0"/>
              <a:t>内容维度和社交维度</a:t>
            </a:r>
            <a:r>
              <a:rPr lang="en-US" altLang="zh-CN" dirty="0" smtClean="0"/>
              <a:t>),</a:t>
            </a:r>
            <a:r>
              <a:rPr lang="zh-CN" altLang="en-US" dirty="0" smtClean="0"/>
              <a:t>经过处理之后通过决策树来判定用户的性质</a:t>
            </a:r>
            <a:r>
              <a:rPr lang="en-US" altLang="zh-CN" dirty="0" smtClean="0"/>
              <a:t>,</a:t>
            </a:r>
            <a:r>
              <a:rPr lang="zh-CN" altLang="en-US" dirty="0" smtClean="0"/>
              <a:t>对于不同类型的用户采取不同的打击策略</a:t>
            </a:r>
            <a:r>
              <a:rPr lang="en-US" altLang="zh-CN" dirty="0" smtClean="0"/>
              <a:t>.  </a:t>
            </a:r>
            <a:r>
              <a:rPr lang="zh-CN" altLang="en-US" dirty="0" smtClean="0"/>
              <a:t>此外还有社群划分</a:t>
            </a:r>
            <a:r>
              <a:rPr lang="en-US" altLang="zh-CN" dirty="0" smtClean="0"/>
              <a:t>,</a:t>
            </a:r>
            <a:r>
              <a:rPr lang="zh-CN" altLang="en-US" dirty="0" smtClean="0"/>
              <a:t>黑名单和类似用户画像的能力</a:t>
            </a:r>
            <a:r>
              <a:rPr lang="en-US" altLang="zh-CN" dirty="0" smtClean="0"/>
              <a:t>,</a:t>
            </a:r>
            <a:r>
              <a:rPr lang="zh-CN" altLang="en-US" dirty="0" smtClean="0"/>
              <a:t>此处可以与推荐算法部分很好结合起来</a:t>
            </a:r>
            <a:r>
              <a:rPr lang="en-US" altLang="zh-CN" dirty="0" smtClean="0"/>
              <a:t>. </a:t>
            </a:r>
            <a:r>
              <a:rPr lang="zh-CN" altLang="en-US" dirty="0" smtClean="0"/>
              <a:t>这个模块的核心目的就是从源头上打击恶意内容的生产者</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12</a:t>
            </a:fld>
            <a:endParaRPr lang="zh-CN" altLang="en-US"/>
          </a:p>
        </p:txBody>
      </p:sp>
    </p:spTree>
    <p:extLst>
      <p:ext uri="{BB962C8B-B14F-4D97-AF65-F5344CB8AC3E}">
        <p14:creationId xmlns:p14="http://schemas.microsoft.com/office/powerpoint/2010/main" val="290348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最顶层的模块是态势感知模块</a:t>
            </a:r>
            <a:r>
              <a:rPr lang="en-US" altLang="zh-CN" dirty="0" smtClean="0"/>
              <a:t>,</a:t>
            </a:r>
            <a:r>
              <a:rPr lang="zh-CN" altLang="en-US" dirty="0" smtClean="0"/>
              <a:t>这里的任务是</a:t>
            </a:r>
            <a:r>
              <a:rPr lang="zh-CN" altLang="en-US" dirty="0" smtClean="0">
                <a:latin typeface="微软雅黑 Light" panose="020B0502040204020203" pitchFamily="34" charset="-122"/>
                <a:ea typeface="微软雅黑 Light" panose="020B0502040204020203" pitchFamily="34" charset="-122"/>
              </a:rPr>
              <a:t>感知平台整体安全态势</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统计、分析与预警</a:t>
            </a:r>
            <a:r>
              <a:rPr lang="en-US" altLang="zh-CN" dirty="0" smtClean="0">
                <a:latin typeface="+mn-lt"/>
                <a:ea typeface="+mn-ea"/>
              </a:rPr>
              <a:t>.</a:t>
            </a:r>
            <a:r>
              <a:rPr lang="en-US" altLang="zh-CN" baseline="0" dirty="0" smtClean="0">
                <a:latin typeface="+mn-lt"/>
                <a:ea typeface="+mn-ea"/>
              </a:rPr>
              <a:t> </a:t>
            </a:r>
            <a:r>
              <a:rPr lang="zh-CN" altLang="en-US" baseline="0" dirty="0" smtClean="0">
                <a:latin typeface="+mn-lt"/>
                <a:ea typeface="+mn-ea"/>
              </a:rPr>
              <a:t> 态势感知说白了就是感知态势</a:t>
            </a:r>
            <a:r>
              <a:rPr lang="en-US" altLang="zh-CN" baseline="0" dirty="0" smtClean="0">
                <a:latin typeface="+mn-lt"/>
                <a:ea typeface="+mn-ea"/>
              </a:rPr>
              <a:t>,</a:t>
            </a:r>
            <a:r>
              <a:rPr lang="zh-CN" altLang="en-US" baseline="0" dirty="0" smtClean="0">
                <a:latin typeface="+mn-lt"/>
                <a:ea typeface="+mn-ea"/>
              </a:rPr>
              <a:t>对于之前的三个模块不论是恶意文本</a:t>
            </a:r>
            <a:r>
              <a:rPr lang="en-US" altLang="zh-CN" baseline="0" dirty="0" smtClean="0">
                <a:latin typeface="+mn-lt"/>
                <a:ea typeface="+mn-ea"/>
              </a:rPr>
              <a:t>,</a:t>
            </a:r>
            <a:r>
              <a:rPr lang="zh-CN" altLang="en-US" baseline="0" dirty="0" smtClean="0">
                <a:latin typeface="+mn-lt"/>
                <a:ea typeface="+mn-ea"/>
              </a:rPr>
              <a:t>色情视频的发现和恶意内容生产者的判别都可以视为孤立的安全事件</a:t>
            </a:r>
            <a:r>
              <a:rPr lang="en-US" altLang="zh-CN" baseline="0" dirty="0" smtClean="0">
                <a:latin typeface="+mn-lt"/>
                <a:ea typeface="+mn-ea"/>
              </a:rPr>
              <a:t>, </a:t>
            </a:r>
            <a:r>
              <a:rPr lang="zh-CN" altLang="en-US" baseline="0" dirty="0" smtClean="0">
                <a:latin typeface="+mn-lt"/>
                <a:ea typeface="+mn-ea"/>
              </a:rPr>
              <a:t>这里想做的就是将这些一个一个的孤立的安全事件联系起来</a:t>
            </a:r>
            <a:r>
              <a:rPr lang="en-US" altLang="zh-CN" baseline="0" dirty="0" smtClean="0">
                <a:latin typeface="+mn-lt"/>
                <a:ea typeface="+mn-ea"/>
              </a:rPr>
              <a:t>,</a:t>
            </a:r>
            <a:r>
              <a:rPr lang="zh-CN" altLang="en-US" baseline="0" dirty="0" smtClean="0">
                <a:latin typeface="+mn-lt"/>
                <a:ea typeface="+mn-ea"/>
              </a:rPr>
              <a:t>作为一个整体来看待</a:t>
            </a:r>
            <a:r>
              <a:rPr lang="en-US" altLang="zh-CN" baseline="0" dirty="0" smtClean="0">
                <a:latin typeface="+mn-lt"/>
                <a:ea typeface="+mn-ea"/>
              </a:rPr>
              <a:t>,</a:t>
            </a:r>
            <a:r>
              <a:rPr lang="zh-CN" altLang="en-US" baseline="0" dirty="0" smtClean="0">
                <a:latin typeface="+mn-lt"/>
                <a:ea typeface="+mn-ea"/>
              </a:rPr>
              <a:t>打通下层三个模块</a:t>
            </a:r>
            <a:r>
              <a:rPr lang="en-US" altLang="zh-CN" baseline="0" dirty="0" smtClean="0">
                <a:latin typeface="+mn-lt"/>
                <a:ea typeface="+mn-ea"/>
              </a:rPr>
              <a:t>.,</a:t>
            </a:r>
            <a:r>
              <a:rPr lang="zh-CN" altLang="en-US" baseline="0" dirty="0" smtClean="0">
                <a:latin typeface="+mn-lt"/>
                <a:ea typeface="+mn-ea"/>
              </a:rPr>
              <a:t>分析出规律</a:t>
            </a:r>
            <a:r>
              <a:rPr lang="en-US" altLang="zh-CN" baseline="0" dirty="0" smtClean="0">
                <a:latin typeface="+mn-lt"/>
                <a:ea typeface="+mn-ea"/>
              </a:rPr>
              <a:t>,</a:t>
            </a:r>
            <a:r>
              <a:rPr lang="zh-CN" altLang="en-US" baseline="0" dirty="0" smtClean="0">
                <a:latin typeface="+mn-lt"/>
                <a:ea typeface="+mn-ea"/>
              </a:rPr>
              <a:t>预测接下来的走势</a:t>
            </a:r>
            <a:r>
              <a:rPr lang="en-US" altLang="zh-CN" baseline="0" dirty="0" smtClean="0">
                <a:latin typeface="+mn-lt"/>
                <a:ea typeface="+mn-ea"/>
              </a:rPr>
              <a:t>,</a:t>
            </a:r>
            <a:r>
              <a:rPr lang="zh-CN" altLang="en-US" baseline="0" dirty="0" smtClean="0">
                <a:latin typeface="+mn-lt"/>
                <a:ea typeface="+mn-ea"/>
              </a:rPr>
              <a:t>进行提前预警</a:t>
            </a:r>
            <a:r>
              <a:rPr lang="en-US" altLang="zh-CN" baseline="0" dirty="0" smtClean="0">
                <a:latin typeface="+mn-lt"/>
                <a:ea typeface="+mn-ea"/>
              </a:rPr>
              <a:t>.</a:t>
            </a:r>
            <a:endParaRPr lang="en-US" altLang="zh-CN" dirty="0" smtClean="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0"/>
          </p:nvPr>
        </p:nvSpPr>
        <p:spPr/>
        <p:txBody>
          <a:bodyPr/>
          <a:lstStyle/>
          <a:p>
            <a:fld id="{7465DBDB-A726-4F18-B575-32BFBF1CD059}" type="slidenum">
              <a:rPr lang="zh-CN" altLang="en-US" smtClean="0"/>
              <a:t>13</a:t>
            </a:fld>
            <a:endParaRPr lang="zh-CN" altLang="en-US"/>
          </a:p>
        </p:txBody>
      </p:sp>
    </p:spTree>
    <p:extLst>
      <p:ext uri="{BB962C8B-B14F-4D97-AF65-F5344CB8AC3E}">
        <p14:creationId xmlns:p14="http://schemas.microsoft.com/office/powerpoint/2010/main" val="353320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接下来说一下整体思路</a:t>
            </a:r>
            <a:r>
              <a:rPr lang="en-US" altLang="zh-CN" dirty="0" smtClean="0"/>
              <a:t>,</a:t>
            </a:r>
            <a:r>
              <a:rPr lang="zh-CN" altLang="en-US" dirty="0" smtClean="0"/>
              <a:t>整个模块想实现一个循环</a:t>
            </a:r>
            <a:r>
              <a:rPr lang="en-US" altLang="zh-CN" dirty="0" smtClean="0"/>
              <a:t>. </a:t>
            </a:r>
            <a:r>
              <a:rPr lang="zh-CN" altLang="en-US" dirty="0" smtClean="0"/>
              <a:t>首先数据审核</a:t>
            </a:r>
            <a:r>
              <a:rPr lang="en-US" altLang="zh-CN" dirty="0" smtClean="0"/>
              <a:t>(</a:t>
            </a:r>
            <a:r>
              <a:rPr lang="zh-CN" altLang="en-US" dirty="0" smtClean="0"/>
              <a:t>也就是文本和视频审核发现恶意数据</a:t>
            </a:r>
            <a:r>
              <a:rPr lang="en-US" altLang="zh-CN" dirty="0" smtClean="0"/>
              <a:t>),</a:t>
            </a:r>
            <a:r>
              <a:rPr lang="zh-CN" altLang="en-US" dirty="0" smtClean="0"/>
              <a:t>这些发现的内容是用户特征模块最为重要的输入</a:t>
            </a:r>
            <a:r>
              <a:rPr lang="en-US" altLang="zh-CN" dirty="0" smtClean="0"/>
              <a:t>,</a:t>
            </a:r>
            <a:r>
              <a:rPr lang="zh-CN" altLang="en-US" dirty="0" smtClean="0"/>
              <a:t>帮助用户特征模块判定用户的性质</a:t>
            </a:r>
            <a:r>
              <a:rPr lang="en-US" altLang="zh-CN" dirty="0" smtClean="0"/>
              <a:t>,</a:t>
            </a:r>
            <a:r>
              <a:rPr lang="zh-CN" altLang="en-US" dirty="0" smtClean="0"/>
              <a:t>而数据审核模块和用户特征模块的出来的结论为人工审核提供帮助</a:t>
            </a:r>
            <a:r>
              <a:rPr lang="en-US" altLang="zh-CN" dirty="0" smtClean="0"/>
              <a:t>,</a:t>
            </a:r>
            <a:r>
              <a:rPr lang="zh-CN" altLang="en-US" dirty="0" smtClean="0"/>
              <a:t>而人工审核的数据又可以反馈补足数据审核的恶意数据集与模型</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14</a:t>
            </a:fld>
            <a:endParaRPr lang="zh-CN" altLang="en-US"/>
          </a:p>
        </p:txBody>
      </p:sp>
    </p:spTree>
    <p:extLst>
      <p:ext uri="{BB962C8B-B14F-4D97-AF65-F5344CB8AC3E}">
        <p14:creationId xmlns:p14="http://schemas.microsoft.com/office/powerpoint/2010/main" val="267173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目前的进度如图所示</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15</a:t>
            </a:fld>
            <a:endParaRPr lang="zh-CN" altLang="en-US"/>
          </a:p>
        </p:txBody>
      </p:sp>
    </p:spTree>
    <p:extLst>
      <p:ext uri="{BB962C8B-B14F-4D97-AF65-F5344CB8AC3E}">
        <p14:creationId xmlns:p14="http://schemas.microsoft.com/office/powerpoint/2010/main" val="311334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以下是目前存在的一些问题</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16</a:t>
            </a:fld>
            <a:endParaRPr lang="zh-CN" altLang="en-US"/>
          </a:p>
        </p:txBody>
      </p:sp>
    </p:spTree>
    <p:extLst>
      <p:ext uri="{BB962C8B-B14F-4D97-AF65-F5344CB8AC3E}">
        <p14:creationId xmlns:p14="http://schemas.microsoft.com/office/powerpoint/2010/main" val="354415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有关于内容安全</a:t>
            </a:r>
            <a:r>
              <a:rPr lang="en-US" altLang="zh-CN" dirty="0" smtClean="0"/>
              <a:t>,</a:t>
            </a:r>
            <a:r>
              <a:rPr lang="zh-CN" altLang="en-US" dirty="0" smtClean="0"/>
              <a:t>我大致设想了这么</a:t>
            </a:r>
            <a:r>
              <a:rPr lang="en-US" altLang="zh-CN" dirty="0" smtClean="0"/>
              <a:t>5</a:t>
            </a:r>
            <a:r>
              <a:rPr lang="zh-CN" altLang="en-US" dirty="0" smtClean="0"/>
              <a:t>个目标</a:t>
            </a:r>
            <a:r>
              <a:rPr lang="zh-CN" altLang="en-US" baseline="0" dirty="0" smtClean="0"/>
              <a:t> </a:t>
            </a:r>
            <a:r>
              <a:rPr lang="en-US" altLang="zh-CN" baseline="0" dirty="0" smtClean="0"/>
              <a:t>1,2,3,4,5 . </a:t>
            </a:r>
            <a:r>
              <a:rPr lang="zh-CN" altLang="en-US" baseline="0" dirty="0" smtClean="0"/>
              <a:t>总结一下就是这么四件事情</a:t>
            </a:r>
            <a:r>
              <a:rPr lang="en-US" altLang="zh-CN" baseline="0" dirty="0" smtClean="0"/>
              <a:t>,</a:t>
            </a:r>
            <a:r>
              <a:rPr lang="zh-CN" altLang="en-US" baseline="0" dirty="0" smtClean="0"/>
              <a:t>文本审核</a:t>
            </a:r>
            <a:r>
              <a:rPr lang="en-US" altLang="zh-CN" baseline="0" dirty="0" smtClean="0"/>
              <a:t>,</a:t>
            </a:r>
            <a:r>
              <a:rPr lang="zh-CN" altLang="en-US" baseline="0" dirty="0" smtClean="0"/>
              <a:t>视频审核</a:t>
            </a:r>
            <a:r>
              <a:rPr lang="en-US" altLang="zh-CN" baseline="0" dirty="0" smtClean="0"/>
              <a:t>,</a:t>
            </a:r>
            <a:r>
              <a:rPr lang="zh-CN" altLang="en-US" baseline="0" dirty="0" smtClean="0"/>
              <a:t>用户特征和态势感知</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2</a:t>
            </a:fld>
            <a:endParaRPr lang="zh-CN" altLang="en-US"/>
          </a:p>
        </p:txBody>
      </p:sp>
    </p:spTree>
    <p:extLst>
      <p:ext uri="{BB962C8B-B14F-4D97-AF65-F5344CB8AC3E}">
        <p14:creationId xmlns:p14="http://schemas.microsoft.com/office/powerpoint/2010/main" val="249113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根据刚才所说的内容</a:t>
            </a:r>
            <a:r>
              <a:rPr lang="en-US" altLang="zh-CN" dirty="0" smtClean="0"/>
              <a:t>,</a:t>
            </a:r>
            <a:r>
              <a:rPr lang="zh-CN" altLang="en-US" dirty="0" smtClean="0"/>
              <a:t>设计了如图所示的内容安全方面的架构</a:t>
            </a:r>
            <a:r>
              <a:rPr lang="en-US" altLang="zh-CN" dirty="0" smtClean="0"/>
              <a:t>,</a:t>
            </a:r>
            <a:r>
              <a:rPr lang="zh-CN" altLang="en-US" dirty="0" smtClean="0"/>
              <a:t>四个模块分别对应刚才提到的四个事情</a:t>
            </a:r>
            <a:r>
              <a:rPr lang="en-US" altLang="zh-CN" dirty="0" smtClean="0"/>
              <a:t>,</a:t>
            </a:r>
            <a:r>
              <a:rPr lang="zh-CN" altLang="en-US" dirty="0" smtClean="0"/>
              <a:t>四个模块总共分为三层</a:t>
            </a:r>
            <a:r>
              <a:rPr lang="en-US" altLang="zh-CN" dirty="0" smtClean="0"/>
              <a:t>,</a:t>
            </a:r>
            <a:r>
              <a:rPr lang="zh-CN" altLang="en-US" dirty="0" smtClean="0"/>
              <a:t>数据层</a:t>
            </a:r>
            <a:r>
              <a:rPr lang="en-US" altLang="zh-CN" dirty="0" smtClean="0"/>
              <a:t>,</a:t>
            </a:r>
            <a:r>
              <a:rPr lang="zh-CN" altLang="en-US" dirty="0" smtClean="0"/>
              <a:t>用户层和态势层</a:t>
            </a:r>
            <a:r>
              <a:rPr lang="en-US" altLang="zh-CN" dirty="0" smtClean="0"/>
              <a:t>.</a:t>
            </a:r>
            <a:r>
              <a:rPr lang="zh-CN" altLang="en-US" dirty="0" smtClean="0"/>
              <a:t>下面会详细介绍每个模块的工作流程</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3</a:t>
            </a:fld>
            <a:endParaRPr lang="zh-CN" altLang="en-US"/>
          </a:p>
        </p:txBody>
      </p:sp>
    </p:spTree>
    <p:extLst>
      <p:ext uri="{BB962C8B-B14F-4D97-AF65-F5344CB8AC3E}">
        <p14:creationId xmlns:p14="http://schemas.microsoft.com/office/powerpoint/2010/main" val="334686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首先是文本审核模块</a:t>
            </a:r>
            <a:r>
              <a:rPr lang="en-US" altLang="zh-CN" dirty="0" smtClean="0"/>
              <a:t>,</a:t>
            </a:r>
            <a:r>
              <a:rPr lang="zh-CN" altLang="en-US" dirty="0" smtClean="0"/>
              <a:t>这里的目标是发现</a:t>
            </a:r>
            <a:r>
              <a:rPr lang="en-US" altLang="zh-CN" dirty="0" smtClean="0"/>
              <a:t>,</a:t>
            </a:r>
            <a:r>
              <a:rPr lang="zh-CN" altLang="en-US" dirty="0" smtClean="0"/>
              <a:t>识别恶意言论</a:t>
            </a:r>
            <a:r>
              <a:rPr lang="en-US" altLang="zh-CN" dirty="0" smtClean="0"/>
              <a:t>,</a:t>
            </a:r>
            <a:r>
              <a:rPr lang="zh-CN" altLang="en-US" dirty="0" smtClean="0"/>
              <a:t>细致刻画恶意言论的类别</a:t>
            </a:r>
            <a:r>
              <a:rPr lang="en-US" altLang="zh-CN" dirty="0" smtClean="0"/>
              <a:t>.</a:t>
            </a:r>
            <a:r>
              <a:rPr lang="en-US" altLang="zh-CN" baseline="0" dirty="0" smtClean="0"/>
              <a:t> </a:t>
            </a:r>
            <a:r>
              <a:rPr lang="zh-CN" altLang="en-US" baseline="0" dirty="0" smtClean="0"/>
              <a:t>文本分类是自然语言处理领域中一个非常常见的问题</a:t>
            </a:r>
            <a:r>
              <a:rPr lang="en-US" altLang="zh-CN" baseline="0" dirty="0" smtClean="0"/>
              <a:t>,</a:t>
            </a:r>
            <a:r>
              <a:rPr lang="zh-CN" altLang="en-US" baseline="0" dirty="0" smtClean="0"/>
              <a:t>整体的流程也绕不开</a:t>
            </a:r>
            <a:r>
              <a:rPr lang="en-US" altLang="zh-CN" baseline="0" dirty="0" smtClean="0"/>
              <a:t> </a:t>
            </a:r>
            <a:r>
              <a:rPr lang="zh-CN" altLang="en-US" baseline="0" dirty="0" smtClean="0"/>
              <a:t>预处理</a:t>
            </a:r>
            <a:r>
              <a:rPr lang="en-US" altLang="zh-CN" baseline="0" dirty="0" smtClean="0"/>
              <a:t>,</a:t>
            </a:r>
            <a:r>
              <a:rPr lang="zh-CN" altLang="en-US" baseline="0" dirty="0" smtClean="0"/>
              <a:t>分词</a:t>
            </a:r>
            <a:r>
              <a:rPr lang="en-US" altLang="zh-CN" baseline="0" dirty="0" smtClean="0"/>
              <a:t>,</a:t>
            </a:r>
            <a:r>
              <a:rPr lang="zh-CN" altLang="en-US" baseline="0" dirty="0" smtClean="0"/>
              <a:t>特征工程和分类器</a:t>
            </a:r>
            <a:r>
              <a:rPr lang="en-US" altLang="zh-CN" baseline="0" dirty="0" smtClean="0"/>
              <a:t>.</a:t>
            </a:r>
            <a:r>
              <a:rPr lang="zh-CN" altLang="en-US" baseline="0" dirty="0" smtClean="0"/>
              <a:t>这几个步骤</a:t>
            </a:r>
            <a:r>
              <a:rPr lang="en-US" altLang="zh-CN" baseline="0" dirty="0" smtClean="0"/>
              <a:t>,</a:t>
            </a:r>
            <a:r>
              <a:rPr lang="zh-CN" altLang="en-US" baseline="0" dirty="0" smtClean="0"/>
              <a:t>但是这里我还想再进一步</a:t>
            </a:r>
            <a:r>
              <a:rPr lang="en-US" altLang="zh-CN" baseline="0" dirty="0" smtClean="0"/>
              <a:t>,</a:t>
            </a:r>
            <a:r>
              <a:rPr lang="zh-CN" altLang="en-US" baseline="0" dirty="0" smtClean="0"/>
              <a:t>希望能够在分类器结果的基础上</a:t>
            </a:r>
            <a:r>
              <a:rPr lang="en-US" altLang="zh-CN" baseline="0" dirty="0" smtClean="0"/>
              <a:t>,</a:t>
            </a:r>
            <a:r>
              <a:rPr lang="zh-CN" altLang="en-US" baseline="0" dirty="0" smtClean="0"/>
              <a:t>细致的刻画文本恶意的类别</a:t>
            </a:r>
            <a:r>
              <a:rPr lang="en-US" altLang="zh-CN" baseline="0" dirty="0" smtClean="0"/>
              <a:t>(</a:t>
            </a:r>
            <a:r>
              <a:rPr lang="zh-CN" altLang="en-US" baseline="0" dirty="0" smtClean="0"/>
              <a:t>举个例子</a:t>
            </a:r>
            <a:r>
              <a:rPr lang="en-US" altLang="zh-CN" baseline="0" dirty="0" smtClean="0"/>
              <a:t>,</a:t>
            </a:r>
            <a:r>
              <a:rPr lang="zh-CN" altLang="en-US" baseline="0" dirty="0" smtClean="0"/>
              <a:t>比如一条文本被分类到色情这个大类下</a:t>
            </a:r>
            <a:r>
              <a:rPr lang="en-US" altLang="zh-CN" baseline="0" dirty="0" smtClean="0"/>
              <a:t>,</a:t>
            </a:r>
            <a:r>
              <a:rPr lang="zh-CN" altLang="en-US" baseline="0" dirty="0" smtClean="0"/>
              <a:t>那模块下一步就会对这个文本进行色情相关敏感词的匹配</a:t>
            </a:r>
            <a:r>
              <a:rPr lang="en-US" altLang="zh-CN" baseline="0" dirty="0" smtClean="0"/>
              <a:t>,</a:t>
            </a:r>
            <a:r>
              <a:rPr lang="zh-CN" altLang="en-US" baseline="0" dirty="0" smtClean="0"/>
              <a:t>假如匹配到了诸如萝莉</a:t>
            </a:r>
            <a:r>
              <a:rPr lang="en-US" altLang="zh-CN" baseline="0" dirty="0" smtClean="0"/>
              <a:t>,</a:t>
            </a:r>
            <a:r>
              <a:rPr lang="zh-CN" altLang="en-US" baseline="0" dirty="0" smtClean="0"/>
              <a:t>幼女</a:t>
            </a:r>
            <a:r>
              <a:rPr lang="en-US" altLang="zh-CN" baseline="0" dirty="0" smtClean="0"/>
              <a:t>,</a:t>
            </a:r>
            <a:r>
              <a:rPr lang="zh-CN" altLang="en-US" baseline="0" dirty="0" smtClean="0"/>
              <a:t>未成年</a:t>
            </a:r>
            <a:r>
              <a:rPr lang="en-US" altLang="zh-CN" baseline="0" dirty="0" smtClean="0"/>
              <a:t>…</a:t>
            </a:r>
            <a:r>
              <a:rPr lang="zh-CN" altLang="en-US" baseline="0" dirty="0" smtClean="0"/>
              <a:t>等词汇</a:t>
            </a:r>
            <a:r>
              <a:rPr lang="en-US" altLang="zh-CN" baseline="0" dirty="0" smtClean="0"/>
              <a:t>,</a:t>
            </a:r>
            <a:r>
              <a:rPr lang="zh-CN" altLang="en-US" baseline="0" dirty="0" smtClean="0"/>
              <a:t>那我就有理由将这一文本细致的描述为儿童色情这一分类</a:t>
            </a:r>
            <a:r>
              <a:rPr lang="en-US" altLang="zh-CN" baseline="0" dirty="0" smtClean="0"/>
              <a:t>),</a:t>
            </a:r>
            <a:r>
              <a:rPr lang="zh-CN" altLang="en-US" baseline="0" dirty="0" smtClean="0"/>
              <a:t>这里的核心的一点是这样的</a:t>
            </a:r>
            <a:r>
              <a:rPr lang="en-US" altLang="zh-CN" baseline="0" dirty="0" smtClean="0"/>
              <a:t>,</a:t>
            </a:r>
            <a:r>
              <a:rPr lang="zh-CN" altLang="en-US" baseline="0" dirty="0" smtClean="0"/>
              <a:t>我认为即使是同一分类的文本</a:t>
            </a:r>
            <a:r>
              <a:rPr lang="en-US" altLang="zh-CN" baseline="0" dirty="0" smtClean="0"/>
              <a:t>,</a:t>
            </a:r>
            <a:r>
              <a:rPr lang="zh-CN" altLang="en-US" baseline="0" dirty="0" smtClean="0"/>
              <a:t>恶意程度也有相当大的差异</a:t>
            </a:r>
            <a:r>
              <a:rPr lang="en-US" altLang="zh-CN" baseline="0" dirty="0" smtClean="0"/>
              <a:t>.</a:t>
            </a:r>
            <a:r>
              <a:rPr lang="zh-CN" altLang="en-US" baseline="0" dirty="0" smtClean="0"/>
              <a:t>还要提的一点就是</a:t>
            </a:r>
            <a:r>
              <a:rPr lang="en-US" altLang="zh-CN" baseline="0" dirty="0" smtClean="0"/>
              <a:t>,</a:t>
            </a:r>
            <a:r>
              <a:rPr lang="zh-CN" altLang="en-US" baseline="0" dirty="0" smtClean="0"/>
              <a:t>这里不光有文本审核的数据流</a:t>
            </a:r>
            <a:r>
              <a:rPr lang="en-US" altLang="zh-CN" baseline="0" dirty="0" smtClean="0"/>
              <a:t>,</a:t>
            </a:r>
            <a:r>
              <a:rPr lang="zh-CN" altLang="en-US" baseline="0" dirty="0" smtClean="0"/>
              <a:t>还有人工审核反馈的数据流</a:t>
            </a:r>
            <a:r>
              <a:rPr lang="en-US" altLang="zh-CN" baseline="0" dirty="0" smtClean="0"/>
              <a:t>,</a:t>
            </a:r>
            <a:r>
              <a:rPr lang="zh-CN" altLang="en-US" baseline="0" dirty="0" smtClean="0"/>
              <a:t>人工审核的数据实际上就相当于打好标记的优质数据</a:t>
            </a:r>
            <a:r>
              <a:rPr lang="en-US" altLang="zh-CN" baseline="0" dirty="0" smtClean="0"/>
              <a:t>,</a:t>
            </a:r>
            <a:r>
              <a:rPr lang="zh-CN" altLang="en-US" baseline="0" dirty="0" smtClean="0"/>
              <a:t>经过处理可以用来完善数据集和分类模型</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4</a:t>
            </a:fld>
            <a:endParaRPr lang="zh-CN" altLang="en-US"/>
          </a:p>
        </p:txBody>
      </p:sp>
    </p:spTree>
    <p:extLst>
      <p:ext uri="{BB962C8B-B14F-4D97-AF65-F5344CB8AC3E}">
        <p14:creationId xmlns:p14="http://schemas.microsoft.com/office/powerpoint/2010/main" val="50778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这里是有关文本审核选型和调优的相关内容</a:t>
            </a:r>
            <a:endParaRPr lang="en-US" altLang="zh-CN" dirty="0" smtClean="0"/>
          </a:p>
          <a:p>
            <a:r>
              <a:rPr lang="zh-CN" altLang="en-US" dirty="0" smtClean="0"/>
              <a:t>首先是文本分类器的调优</a:t>
            </a:r>
            <a:r>
              <a:rPr lang="en-US" altLang="zh-CN" dirty="0" smtClean="0"/>
              <a:t>,</a:t>
            </a:r>
            <a:r>
              <a:rPr lang="zh-CN" altLang="en-US" dirty="0" smtClean="0"/>
              <a:t>其实也就是模型的选择和调参</a:t>
            </a:r>
            <a:r>
              <a:rPr lang="en-US" altLang="zh-CN" dirty="0" smtClean="0"/>
              <a:t>,</a:t>
            </a:r>
            <a:r>
              <a:rPr lang="zh-CN" altLang="en-US" dirty="0" smtClean="0"/>
              <a:t>最终分类的效果达到了</a:t>
            </a:r>
            <a:r>
              <a:rPr lang="en-US" altLang="zh-CN" dirty="0" smtClean="0"/>
              <a:t>96%</a:t>
            </a:r>
            <a:r>
              <a:rPr lang="zh-CN" altLang="en-US" dirty="0" smtClean="0"/>
              <a:t>以上</a:t>
            </a:r>
            <a:endParaRPr lang="en-US" altLang="zh-CN" dirty="0" smtClean="0"/>
          </a:p>
          <a:p>
            <a:r>
              <a:rPr lang="zh-CN" altLang="en-US" dirty="0" smtClean="0"/>
              <a:t>其次是文本特征处理的选择</a:t>
            </a:r>
            <a:r>
              <a:rPr lang="en-US" altLang="zh-CN" dirty="0" smtClean="0"/>
              <a:t>,</a:t>
            </a:r>
            <a:r>
              <a:rPr lang="zh-CN" altLang="en-US" dirty="0" smtClean="0"/>
              <a:t>最终选择了适用范围较广的</a:t>
            </a:r>
            <a:r>
              <a:rPr lang="en-US" altLang="zh-CN" dirty="0" smtClean="0"/>
              <a:t>TF-IDF</a:t>
            </a:r>
          </a:p>
          <a:p>
            <a:r>
              <a:rPr lang="zh-CN" altLang="en-US" dirty="0" smtClean="0"/>
              <a:t>最后是文本过滤的优化</a:t>
            </a:r>
            <a:r>
              <a:rPr lang="en-US" altLang="zh-CN" dirty="0" smtClean="0"/>
              <a:t>,</a:t>
            </a:r>
            <a:r>
              <a:rPr lang="zh-CN" altLang="en-US" dirty="0" smtClean="0"/>
              <a:t>这里基于</a:t>
            </a:r>
            <a:r>
              <a:rPr lang="en-US" altLang="zh-CN" dirty="0" smtClean="0"/>
              <a:t>DFA(</a:t>
            </a:r>
            <a:r>
              <a:rPr lang="zh-CN" altLang="en-US" dirty="0" smtClean="0"/>
              <a:t>有限自动机</a:t>
            </a:r>
            <a:r>
              <a:rPr lang="en-US" altLang="zh-CN" dirty="0" smtClean="0"/>
              <a:t>)</a:t>
            </a:r>
            <a:r>
              <a:rPr lang="zh-CN" altLang="en-US" dirty="0" smtClean="0"/>
              <a:t>实现了一个非常快的敏感词匹配算法</a:t>
            </a:r>
            <a:r>
              <a:rPr lang="en-US" altLang="zh-CN" dirty="0" smtClean="0"/>
              <a:t>,</a:t>
            </a:r>
            <a:r>
              <a:rPr lang="zh-CN" altLang="en-US" dirty="0" smtClean="0"/>
              <a:t>速度相较之前大约提高了十倍</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5</a:t>
            </a:fld>
            <a:endParaRPr lang="zh-CN" altLang="en-US"/>
          </a:p>
        </p:txBody>
      </p:sp>
    </p:spTree>
    <p:extLst>
      <p:ext uri="{BB962C8B-B14F-4D97-AF65-F5344CB8AC3E}">
        <p14:creationId xmlns:p14="http://schemas.microsoft.com/office/powerpoint/2010/main" val="402485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接下来介绍视频审核模块</a:t>
            </a:r>
            <a:r>
              <a:rPr lang="en-US" altLang="zh-CN" dirty="0" smtClean="0"/>
              <a:t>,</a:t>
            </a:r>
            <a:r>
              <a:rPr lang="zh-CN" altLang="en-US" dirty="0" smtClean="0"/>
              <a:t>这里的主要目标就是发现</a:t>
            </a:r>
            <a:r>
              <a:rPr lang="en-US" altLang="zh-CN" dirty="0" smtClean="0"/>
              <a:t>,</a:t>
            </a:r>
            <a:r>
              <a:rPr lang="zh-CN" altLang="en-US" dirty="0" smtClean="0"/>
              <a:t>识别分类恶意视频</a:t>
            </a:r>
            <a:endParaRPr lang="en-US" altLang="zh-CN" dirty="0" smtClean="0"/>
          </a:p>
          <a:p>
            <a:r>
              <a:rPr lang="zh-CN" altLang="en-US" dirty="0" smtClean="0"/>
              <a:t>模块的核心功能主要是色情图片识别和相似图片检索</a:t>
            </a:r>
            <a:r>
              <a:rPr lang="en-US" altLang="zh-CN" dirty="0" smtClean="0"/>
              <a:t>,</a:t>
            </a:r>
            <a:r>
              <a:rPr lang="zh-CN" altLang="en-US" dirty="0" smtClean="0"/>
              <a:t>这里的核心思路是用关键帧代替视频</a:t>
            </a:r>
            <a:r>
              <a:rPr lang="en-US" altLang="zh-CN" dirty="0" smtClean="0"/>
              <a:t>,</a:t>
            </a:r>
            <a:r>
              <a:rPr lang="zh-CN" altLang="en-US" dirty="0" smtClean="0"/>
              <a:t>将视频的审核转化为图片的审核</a:t>
            </a:r>
            <a:r>
              <a:rPr lang="en-US" altLang="zh-CN" dirty="0" smtClean="0"/>
              <a:t>,</a:t>
            </a:r>
            <a:r>
              <a:rPr lang="zh-CN" altLang="en-US" dirty="0" smtClean="0"/>
              <a:t>在通过言论汇聚和</a:t>
            </a:r>
            <a:r>
              <a:rPr lang="en-US" altLang="zh-CN" dirty="0" err="1" smtClean="0"/>
              <a:t>ocr</a:t>
            </a:r>
            <a:r>
              <a:rPr lang="zh-CN" altLang="en-US" dirty="0" smtClean="0"/>
              <a:t>等手段进行补足</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6</a:t>
            </a:fld>
            <a:endParaRPr lang="zh-CN" altLang="en-US"/>
          </a:p>
        </p:txBody>
      </p:sp>
    </p:spTree>
    <p:extLst>
      <p:ext uri="{BB962C8B-B14F-4D97-AF65-F5344CB8AC3E}">
        <p14:creationId xmlns:p14="http://schemas.microsoft.com/office/powerpoint/2010/main" val="251848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首先讲一下色情图片识别</a:t>
            </a:r>
            <a:r>
              <a:rPr lang="en-US" altLang="zh-CN" dirty="0" smtClean="0"/>
              <a:t>,</a:t>
            </a:r>
            <a:r>
              <a:rPr lang="zh-CN" altLang="en-US" dirty="0" smtClean="0"/>
              <a:t>这里经过三轮的迭代</a:t>
            </a:r>
            <a:r>
              <a:rPr lang="en-US" altLang="zh-CN" dirty="0" smtClean="0"/>
              <a:t>,</a:t>
            </a:r>
            <a:r>
              <a:rPr lang="zh-CN" altLang="en-US" dirty="0" smtClean="0"/>
              <a:t>最终选择了</a:t>
            </a:r>
            <a:r>
              <a:rPr lang="en-US" altLang="zh-CN" dirty="0" smtClean="0"/>
              <a:t>yahoo</a:t>
            </a:r>
            <a:r>
              <a:rPr lang="zh-CN" altLang="en-US" dirty="0" smtClean="0"/>
              <a:t>一个基于深度神经网络的</a:t>
            </a:r>
            <a:r>
              <a:rPr lang="en-US" altLang="zh-CN" dirty="0" smtClean="0"/>
              <a:t>NSFW</a:t>
            </a:r>
            <a:r>
              <a:rPr lang="zh-CN" altLang="en-US" dirty="0" smtClean="0"/>
              <a:t>模型来作为基础开发了色情图片识别的功能</a:t>
            </a:r>
            <a:r>
              <a:rPr lang="en-US" altLang="zh-CN" dirty="0" smtClean="0"/>
              <a:t>,</a:t>
            </a:r>
            <a:r>
              <a:rPr lang="zh-CN" altLang="en-US" dirty="0" smtClean="0"/>
              <a:t>判别率和误判率都比较令人满意</a:t>
            </a:r>
            <a:r>
              <a:rPr lang="en-US" altLang="zh-CN" dirty="0" smtClean="0"/>
              <a:t>.</a:t>
            </a:r>
            <a:r>
              <a:rPr lang="zh-CN" altLang="en-US" dirty="0" smtClean="0"/>
              <a:t>速度也比较快</a:t>
            </a:r>
            <a:r>
              <a:rPr lang="en-US" altLang="zh-CN" dirty="0" smtClean="0"/>
              <a:t>,</a:t>
            </a:r>
            <a:r>
              <a:rPr lang="zh-CN" altLang="en-US" dirty="0" smtClean="0"/>
              <a:t>唯一的缺陷是对于人物占比较小的色情图片的识别性能不是很好</a:t>
            </a:r>
            <a:r>
              <a:rPr lang="en-US" altLang="zh-CN" dirty="0" smtClean="0"/>
              <a:t>,</a:t>
            </a:r>
            <a:r>
              <a:rPr lang="zh-CN" altLang="en-US" dirty="0" smtClean="0"/>
              <a:t>这里本来想基于</a:t>
            </a:r>
            <a:r>
              <a:rPr lang="en-US" altLang="zh-CN" dirty="0" err="1" smtClean="0"/>
              <a:t>opencv</a:t>
            </a:r>
            <a:r>
              <a:rPr lang="zh-CN" altLang="en-US" dirty="0" smtClean="0"/>
              <a:t>开发一个识别人像的预处理功能</a:t>
            </a:r>
            <a:r>
              <a:rPr lang="en-US" altLang="zh-CN" dirty="0" smtClean="0"/>
              <a:t>,</a:t>
            </a:r>
            <a:r>
              <a:rPr lang="zh-CN" altLang="en-US" dirty="0" smtClean="0"/>
              <a:t>不过发现</a:t>
            </a:r>
            <a:r>
              <a:rPr lang="en-US" altLang="zh-CN" dirty="0" err="1" smtClean="0"/>
              <a:t>opencv</a:t>
            </a:r>
            <a:r>
              <a:rPr lang="zh-CN" altLang="en-US" dirty="0" smtClean="0"/>
              <a:t>在相同场景下识别人体的准确度也不够令人满意</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7</a:t>
            </a:fld>
            <a:endParaRPr lang="zh-CN" altLang="en-US"/>
          </a:p>
        </p:txBody>
      </p:sp>
    </p:spTree>
    <p:extLst>
      <p:ext uri="{BB962C8B-B14F-4D97-AF65-F5344CB8AC3E}">
        <p14:creationId xmlns:p14="http://schemas.microsoft.com/office/powerpoint/2010/main" val="420863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根据刚才提到的色情图片识别的功能设计了一套结合图片指纹排重的色情图片识别的流程</a:t>
            </a:r>
            <a:r>
              <a:rPr lang="en-US" altLang="zh-CN" dirty="0" smtClean="0"/>
              <a:t>,</a:t>
            </a:r>
            <a:r>
              <a:rPr lang="zh-CN" altLang="en-US" dirty="0" smtClean="0"/>
              <a:t>处理时间约在</a:t>
            </a:r>
            <a:r>
              <a:rPr lang="en-US" altLang="zh-CN" dirty="0" smtClean="0"/>
              <a:t>0.1ms</a:t>
            </a:r>
            <a:r>
              <a:rPr lang="zh-CN" altLang="en-US" dirty="0" smtClean="0"/>
              <a:t>到</a:t>
            </a:r>
            <a:r>
              <a:rPr lang="en-US" altLang="zh-CN" dirty="0" smtClean="0"/>
              <a:t> 0.15s</a:t>
            </a:r>
            <a:r>
              <a:rPr lang="zh-CN" altLang="en-US" dirty="0" smtClean="0"/>
              <a:t>之间</a:t>
            </a:r>
            <a:r>
              <a:rPr lang="en-US" altLang="zh-CN" dirty="0" smtClean="0"/>
              <a:t>. </a:t>
            </a:r>
            <a:r>
              <a:rPr lang="zh-CN" altLang="en-US" dirty="0" smtClean="0"/>
              <a:t>额外再提一点</a:t>
            </a:r>
            <a:r>
              <a:rPr lang="en-US" altLang="zh-CN" dirty="0" smtClean="0"/>
              <a:t>,</a:t>
            </a:r>
            <a:r>
              <a:rPr lang="zh-CN" altLang="en-US" dirty="0" smtClean="0"/>
              <a:t>这里在进行图片指纹生成的过程中没有直接取图片二进制数据生成</a:t>
            </a:r>
            <a:r>
              <a:rPr lang="en-US" altLang="zh-CN" dirty="0" smtClean="0"/>
              <a:t>MD5</a:t>
            </a:r>
            <a:r>
              <a:rPr lang="zh-CN" altLang="en-US" dirty="0" smtClean="0"/>
              <a:t>特征值</a:t>
            </a:r>
            <a:r>
              <a:rPr lang="en-US" altLang="zh-CN" dirty="0" smtClean="0"/>
              <a:t>,</a:t>
            </a:r>
            <a:r>
              <a:rPr lang="zh-CN" altLang="en-US" dirty="0" smtClean="0"/>
              <a:t>而是先进行了缩放处理</a:t>
            </a:r>
            <a:r>
              <a:rPr lang="en-US" altLang="zh-CN" dirty="0" smtClean="0"/>
              <a:t>.</a:t>
            </a:r>
            <a:r>
              <a:rPr lang="en-US" altLang="zh-CN" baseline="0" dirty="0" smtClean="0"/>
              <a:t> </a:t>
            </a:r>
            <a:r>
              <a:rPr lang="zh-CN" altLang="en-US" baseline="0" dirty="0" smtClean="0"/>
              <a:t>这样使得一个</a:t>
            </a:r>
            <a:r>
              <a:rPr lang="en-US" altLang="zh-CN" baseline="0" dirty="0" smtClean="0"/>
              <a:t>MD5</a:t>
            </a:r>
            <a:r>
              <a:rPr lang="zh-CN" altLang="en-US" baseline="0" dirty="0" smtClean="0"/>
              <a:t>值能覆盖分辨率不同的相同图片</a:t>
            </a:r>
            <a:r>
              <a:rPr lang="en-US" altLang="zh-CN" baseline="0" dirty="0" smtClean="0"/>
              <a:t>. </a:t>
            </a:r>
            <a:r>
              <a:rPr lang="zh-CN" altLang="en-US" baseline="0" dirty="0" smtClean="0"/>
              <a:t>提高的覆盖的效果</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8</a:t>
            </a:fld>
            <a:endParaRPr lang="zh-CN" altLang="en-US"/>
          </a:p>
        </p:txBody>
      </p:sp>
    </p:spTree>
    <p:extLst>
      <p:ext uri="{BB962C8B-B14F-4D97-AF65-F5344CB8AC3E}">
        <p14:creationId xmlns:p14="http://schemas.microsoft.com/office/powerpoint/2010/main" val="245208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接下来介绍图片相似检索的功能</a:t>
            </a:r>
            <a:r>
              <a:rPr lang="en-US" altLang="zh-CN" dirty="0" smtClean="0"/>
              <a:t>,</a:t>
            </a:r>
            <a:r>
              <a:rPr lang="zh-CN" altLang="en-US" dirty="0" smtClean="0"/>
              <a:t>这里主要实现了两种图片特征提取方法</a:t>
            </a:r>
            <a:endParaRPr lang="en-US" altLang="zh-CN" dirty="0" smtClean="0"/>
          </a:p>
          <a:p>
            <a:r>
              <a:rPr lang="zh-CN" altLang="en-US" dirty="0" smtClean="0"/>
              <a:t>第一种是</a:t>
            </a:r>
            <a:r>
              <a:rPr lang="en-US" altLang="zh-CN" dirty="0" err="1" smtClean="0"/>
              <a:t>dHash</a:t>
            </a:r>
            <a:r>
              <a:rPr lang="en-US" altLang="zh-CN" dirty="0" smtClean="0"/>
              <a:t>,</a:t>
            </a:r>
            <a:r>
              <a:rPr lang="zh-CN" altLang="en-US" dirty="0" smtClean="0"/>
              <a:t>这是感知哈希中效果最好的一种</a:t>
            </a:r>
            <a:r>
              <a:rPr lang="en-US" altLang="zh-CN" dirty="0" smtClean="0"/>
              <a:t>,</a:t>
            </a:r>
            <a:r>
              <a:rPr lang="zh-CN" altLang="en-US" dirty="0" smtClean="0"/>
              <a:t>算法过程如图所示</a:t>
            </a:r>
            <a:r>
              <a:rPr lang="en-US" altLang="zh-CN" dirty="0" smtClean="0"/>
              <a:t>,</a:t>
            </a:r>
            <a:r>
              <a:rPr lang="zh-CN" altLang="en-US" dirty="0" smtClean="0"/>
              <a:t>这里的</a:t>
            </a:r>
            <a:r>
              <a:rPr lang="en-US" altLang="zh-CN" dirty="0" err="1" smtClean="0"/>
              <a:t>dHash</a:t>
            </a:r>
            <a:r>
              <a:rPr lang="zh-CN" altLang="en-US" dirty="0" smtClean="0"/>
              <a:t>的概念很想</a:t>
            </a:r>
            <a:r>
              <a:rPr lang="en-US" altLang="zh-CN" dirty="0" err="1" smtClean="0"/>
              <a:t>simhash</a:t>
            </a:r>
            <a:r>
              <a:rPr lang="zh-CN" altLang="en-US" dirty="0" smtClean="0"/>
              <a:t>和</a:t>
            </a:r>
            <a:r>
              <a:rPr lang="en-US" altLang="zh-CN" dirty="0" smtClean="0"/>
              <a:t>word2vec,</a:t>
            </a:r>
            <a:r>
              <a:rPr lang="zh-CN" altLang="en-US" dirty="0" smtClean="0"/>
              <a:t>也就是越相近的两张图片所生成的</a:t>
            </a:r>
            <a:r>
              <a:rPr lang="en-US" altLang="zh-CN" dirty="0" err="1" smtClean="0"/>
              <a:t>dhash</a:t>
            </a:r>
            <a:r>
              <a:rPr lang="zh-CN" altLang="en-US" dirty="0" smtClean="0"/>
              <a:t>值之间的汉明距离也越近</a:t>
            </a:r>
            <a:r>
              <a:rPr lang="en-US" altLang="zh-CN" dirty="0" smtClean="0"/>
              <a:t>.</a:t>
            </a:r>
            <a:r>
              <a:rPr lang="zh-CN" altLang="en-US" dirty="0" smtClean="0"/>
              <a:t>第二种是</a:t>
            </a:r>
            <a:r>
              <a:rPr lang="en-US" altLang="zh-CN" dirty="0" err="1" smtClean="0"/>
              <a:t>sfit</a:t>
            </a:r>
            <a:r>
              <a:rPr lang="zh-CN" altLang="en-US" dirty="0" smtClean="0"/>
              <a:t>特征</a:t>
            </a:r>
            <a:r>
              <a:rPr lang="en-US" altLang="zh-CN" dirty="0" smtClean="0"/>
              <a:t>,</a:t>
            </a:r>
            <a:r>
              <a:rPr lang="zh-CN" altLang="en-US" dirty="0" smtClean="0"/>
              <a:t>这里抽取的是图片的关键点做为特征</a:t>
            </a:r>
            <a:r>
              <a:rPr lang="en-US" altLang="zh-CN" dirty="0" smtClean="0"/>
              <a:t>,</a:t>
            </a:r>
            <a:r>
              <a:rPr lang="zh-CN" altLang="en-US" dirty="0" smtClean="0"/>
              <a:t>从右边的效果图可以看出</a:t>
            </a:r>
            <a:r>
              <a:rPr lang="en-US" altLang="zh-CN" dirty="0" smtClean="0"/>
              <a:t>,</a:t>
            </a:r>
            <a:r>
              <a:rPr lang="zh-CN" altLang="en-US" dirty="0" smtClean="0"/>
              <a:t>即使两张图片有略微的差异</a:t>
            </a:r>
            <a:r>
              <a:rPr lang="en-US" altLang="zh-CN" dirty="0" smtClean="0"/>
              <a:t>,</a:t>
            </a:r>
            <a:r>
              <a:rPr lang="en-US" altLang="zh-CN" dirty="0" err="1" smtClean="0"/>
              <a:t>sfit</a:t>
            </a:r>
            <a:r>
              <a:rPr lang="zh-CN" altLang="en-US" dirty="0" smtClean="0"/>
              <a:t>特征也能在整体上非常好的识别相似图片</a:t>
            </a:r>
            <a:r>
              <a:rPr lang="en-US" altLang="zh-CN" dirty="0" smtClean="0"/>
              <a:t>. </a:t>
            </a:r>
            <a:r>
              <a:rPr lang="zh-CN" altLang="en-US" dirty="0" smtClean="0"/>
              <a:t>经过测试之后</a:t>
            </a:r>
            <a:r>
              <a:rPr lang="en-US" altLang="zh-CN" dirty="0" smtClean="0"/>
              <a:t>,</a:t>
            </a:r>
            <a:r>
              <a:rPr lang="zh-CN" altLang="en-US" dirty="0" smtClean="0"/>
              <a:t>总结一下就是</a:t>
            </a:r>
            <a:r>
              <a:rPr lang="en-US" altLang="zh-CN" dirty="0" err="1" smtClean="0"/>
              <a:t>dhash</a:t>
            </a:r>
            <a:r>
              <a:rPr lang="zh-CN" altLang="en-US" dirty="0" smtClean="0"/>
              <a:t>快</a:t>
            </a:r>
            <a:r>
              <a:rPr lang="en-US" altLang="zh-CN" dirty="0" smtClean="0"/>
              <a:t>,</a:t>
            </a:r>
            <a:r>
              <a:rPr lang="zh-CN" altLang="en-US" dirty="0" smtClean="0"/>
              <a:t>有区分关联非关联图片的能力</a:t>
            </a:r>
            <a:r>
              <a:rPr lang="en-US" altLang="zh-CN" dirty="0" smtClean="0"/>
              <a:t>,</a:t>
            </a:r>
            <a:r>
              <a:rPr lang="zh-CN" altLang="en-US" dirty="0" smtClean="0"/>
              <a:t>但是相似效果比较不好</a:t>
            </a:r>
            <a:r>
              <a:rPr lang="en-US" altLang="zh-CN" dirty="0" smtClean="0"/>
              <a:t>;</a:t>
            </a:r>
            <a:r>
              <a:rPr lang="en-US" altLang="zh-CN" dirty="0" err="1" smtClean="0"/>
              <a:t>sfit</a:t>
            </a:r>
            <a:r>
              <a:rPr lang="zh-CN" altLang="en-US" dirty="0" smtClean="0"/>
              <a:t>慢</a:t>
            </a:r>
            <a:r>
              <a:rPr lang="en-US" altLang="zh-CN" dirty="0" smtClean="0"/>
              <a:t>,</a:t>
            </a:r>
            <a:r>
              <a:rPr lang="zh-CN" altLang="en-US" dirty="0" smtClean="0"/>
              <a:t>但是效果好</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9</a:t>
            </a:fld>
            <a:endParaRPr lang="zh-CN" altLang="en-US"/>
          </a:p>
        </p:txBody>
      </p:sp>
    </p:spTree>
    <p:extLst>
      <p:ext uri="{BB962C8B-B14F-4D97-AF65-F5344CB8AC3E}">
        <p14:creationId xmlns:p14="http://schemas.microsoft.com/office/powerpoint/2010/main" val="74392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316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652965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420976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2" name="文本占位符 20"/>
          <p:cNvSpPr>
            <a:spLocks noGrp="1"/>
          </p:cNvSpPr>
          <p:nvPr>
            <p:ph type="body" sz="quarter" idx="13" hasCustomPrompt="1"/>
          </p:nvPr>
        </p:nvSpPr>
        <p:spPr>
          <a:xfrm>
            <a:off x="4461363"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805991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5" name="文本占位符 20"/>
          <p:cNvSpPr>
            <a:spLocks noGrp="1"/>
          </p:cNvSpPr>
          <p:nvPr>
            <p:ph type="body" sz="quarter" idx="16" hasCustomPrompt="1"/>
          </p:nvPr>
        </p:nvSpPr>
        <p:spPr>
          <a:xfrm>
            <a:off x="4461363"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92995"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92995"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5" name="文本占位符 29"/>
          <p:cNvSpPr>
            <a:spLocks noGrp="1"/>
          </p:cNvSpPr>
          <p:nvPr>
            <p:ph type="body" sz="quarter" idx="20" hasCustomPrompt="1"/>
          </p:nvPr>
        </p:nvSpPr>
        <p:spPr>
          <a:xfrm>
            <a:off x="5668513"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6" name="文本占位符 29"/>
          <p:cNvSpPr>
            <a:spLocks noGrp="1"/>
          </p:cNvSpPr>
          <p:nvPr>
            <p:ph type="body" sz="quarter" idx="21" hasCustomPrompt="1"/>
          </p:nvPr>
        </p:nvSpPr>
        <p:spPr>
          <a:xfrm>
            <a:off x="5668513"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9290089"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9290089"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92995"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92995"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1" name="文本占位符 29"/>
          <p:cNvSpPr>
            <a:spLocks noGrp="1"/>
          </p:cNvSpPr>
          <p:nvPr>
            <p:ph type="body" sz="quarter" idx="26" hasCustomPrompt="1"/>
          </p:nvPr>
        </p:nvSpPr>
        <p:spPr>
          <a:xfrm>
            <a:off x="5668513"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2" name="文本占位符 29"/>
          <p:cNvSpPr>
            <a:spLocks noGrp="1"/>
          </p:cNvSpPr>
          <p:nvPr>
            <p:ph type="body" sz="quarter" idx="27" hasCustomPrompt="1"/>
          </p:nvPr>
        </p:nvSpPr>
        <p:spPr>
          <a:xfrm>
            <a:off x="5668513"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187306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2" name="文本占位符 20"/>
          <p:cNvSpPr>
            <a:spLocks noGrp="1"/>
          </p:cNvSpPr>
          <p:nvPr>
            <p:ph type="body" sz="quarter" idx="13" hasCustomPrompt="1"/>
          </p:nvPr>
        </p:nvSpPr>
        <p:spPr>
          <a:xfrm>
            <a:off x="4461363"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805991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5" name="文本占位符 20"/>
          <p:cNvSpPr>
            <a:spLocks noGrp="1"/>
          </p:cNvSpPr>
          <p:nvPr>
            <p:ph type="body" sz="quarter" idx="16" hasCustomPrompt="1"/>
          </p:nvPr>
        </p:nvSpPr>
        <p:spPr>
          <a:xfrm>
            <a:off x="4461363"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805991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92995"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92995"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5" name="文本占位符 29"/>
          <p:cNvSpPr>
            <a:spLocks noGrp="1"/>
          </p:cNvSpPr>
          <p:nvPr>
            <p:ph type="body" sz="quarter" idx="20" hasCustomPrompt="1"/>
          </p:nvPr>
        </p:nvSpPr>
        <p:spPr>
          <a:xfrm>
            <a:off x="5668513"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6" name="文本占位符 29"/>
          <p:cNvSpPr>
            <a:spLocks noGrp="1"/>
          </p:cNvSpPr>
          <p:nvPr>
            <p:ph type="body" sz="quarter" idx="21" hasCustomPrompt="1"/>
          </p:nvPr>
        </p:nvSpPr>
        <p:spPr>
          <a:xfrm>
            <a:off x="5668513"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9290089"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9290089"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92995"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92995"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1" name="文本占位符 29"/>
          <p:cNvSpPr>
            <a:spLocks noGrp="1"/>
          </p:cNvSpPr>
          <p:nvPr>
            <p:ph type="body" sz="quarter" idx="26" hasCustomPrompt="1"/>
          </p:nvPr>
        </p:nvSpPr>
        <p:spPr>
          <a:xfrm>
            <a:off x="5668513"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2" name="文本占位符 29"/>
          <p:cNvSpPr>
            <a:spLocks noGrp="1"/>
          </p:cNvSpPr>
          <p:nvPr>
            <p:ph type="body" sz="quarter" idx="27" hasCustomPrompt="1"/>
          </p:nvPr>
        </p:nvSpPr>
        <p:spPr>
          <a:xfrm>
            <a:off x="5668513"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9290089"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9290089"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383115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80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1980839906"/>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1764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2900911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67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1787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43635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3242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798483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937196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2718604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60788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82117703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386561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135715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2825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884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91257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38598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811829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871851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28432342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4151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894202076"/>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81396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4041100910"/>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4234816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6690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1515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70214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52023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2324046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4212258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809385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40046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CC95E-51DF-4AA4-82DA-8ACBC72FCF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CC8ECD-FFCE-4F8F-ACFA-6C66E327F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293BBD-6DAF-4145-A554-132D4F7D0F57}"/>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521A7011-C691-4428-AAB4-DAF8D31C0E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51D48D-A2AE-47DD-8358-1A12B1F2D209}"/>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229333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33274369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A79B5-CC96-4A54-92E9-5CC81B18F7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AE0810-7CA8-427B-86AF-63C1B7B1B7C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AACFC83-CB9F-4593-9821-F7D83CA017C8}"/>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0491A396-25E5-41A5-904E-94DBA9EC7E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F3C09D-6A9C-46BC-B883-7B356428172E}"/>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864061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7FF9B-C768-4AA4-9727-A42AF05486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A13774-9A27-4DD1-96BB-F754C94A4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8691239-0BAA-4BEB-B2E6-8AD329EE646E}"/>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9204FA5F-B391-4A5C-912D-91CC9FD6D0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6D73D6-75F3-4521-8ABC-3EC0A134724E}"/>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23411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890AE-0124-466B-A2BA-5645C08D1D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1187E2-DD0E-428C-87D8-345608840F4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55EE858-65DF-401B-9F5B-42CE6E6216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5260118-D88E-4B7C-9EF8-B698DDFBEC64}"/>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6" name="页脚占位符 5">
            <a:extLst>
              <a:ext uri="{FF2B5EF4-FFF2-40B4-BE49-F238E27FC236}">
                <a16:creationId xmlns:a16="http://schemas.microsoft.com/office/drawing/2014/main" id="{2DADE723-5C2A-4349-A15A-8082D3341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0190F6-8B24-4666-9367-45E0C3D5D6F7}"/>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62230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46512-FCC1-45AE-ADB1-1F4C020CC7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3D2C56-2C6C-40A3-B2FA-C3CE142AD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55872BF-964C-4CF2-BB9F-E0C93A33466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FF8D15-EA2B-4481-9363-6985D8F54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1C62DF3-3582-43A1-A5C0-079926FBB9C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60F1F64-4F6E-4B78-B3C8-0BEC673B0BC5}"/>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8" name="页脚占位符 7">
            <a:extLst>
              <a:ext uri="{FF2B5EF4-FFF2-40B4-BE49-F238E27FC236}">
                <a16:creationId xmlns:a16="http://schemas.microsoft.com/office/drawing/2014/main" id="{B8439AF6-051D-4B19-9DFE-2288A640B0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1EFABCF-EC64-45E0-B1FC-D7CCCBB82595}"/>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19816182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AD363-4235-47CC-B417-447343DAE3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808A2A-1ADD-48C9-AE35-5C74E77253D9}"/>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4" name="页脚占位符 3">
            <a:extLst>
              <a:ext uri="{FF2B5EF4-FFF2-40B4-BE49-F238E27FC236}">
                <a16:creationId xmlns:a16="http://schemas.microsoft.com/office/drawing/2014/main" id="{08FF08DE-9F30-4E55-9F3B-7DC3C25D66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0A3EE6C-0BE3-4E88-B136-9C48AF547598}"/>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2704572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9EC7AA-A8FF-4E80-84BA-CD3E8225B97F}"/>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3" name="页脚占位符 2">
            <a:extLst>
              <a:ext uri="{FF2B5EF4-FFF2-40B4-BE49-F238E27FC236}">
                <a16:creationId xmlns:a16="http://schemas.microsoft.com/office/drawing/2014/main" id="{9AC3531A-8642-4C45-91F4-D8D4F0565C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4D83CA-C1F6-4827-8F24-B3A0910722E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614038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F9EC8-963F-4522-B4C2-78412C128E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147A6E-7F29-404D-B051-B632025550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4BA584-D29A-4379-8A54-55FA96C33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99BC2E-2421-4125-B513-9ACBDBCC901A}"/>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6" name="页脚占位符 5">
            <a:extLst>
              <a:ext uri="{FF2B5EF4-FFF2-40B4-BE49-F238E27FC236}">
                <a16:creationId xmlns:a16="http://schemas.microsoft.com/office/drawing/2014/main" id="{88A00B5C-49BF-4E10-931F-B376ABEF95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DCB03E-C7CE-4A64-AACD-BD11C288720B}"/>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469024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EE17-AD06-416F-A907-3F3AD7823E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132BD3-0F4F-428E-AFCE-8BACB4892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9338E8-BEDB-4A1F-A3C3-DD396CE7A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C322CA9-6B46-40C8-8FC2-ADE6534E5923}"/>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6" name="页脚占位符 5">
            <a:extLst>
              <a:ext uri="{FF2B5EF4-FFF2-40B4-BE49-F238E27FC236}">
                <a16:creationId xmlns:a16="http://schemas.microsoft.com/office/drawing/2014/main" id="{5919ACA3-FDB8-4AFD-86A1-AD47C0DAB5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64A9A3-1972-4BF8-9A5F-21BCFEAE58D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12091247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674D9-ADAA-4682-8F31-C6998467F0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6EE8681-E6AC-4BED-A757-C301491C871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034025-D073-4D79-B8F1-276836E790AB}"/>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D939DB7B-96CE-4303-8FBA-B5D3EC094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0341-D128-4816-A04E-5972337D1E2A}"/>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375612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CF2B88-C6F1-4EA4-91E8-92C3FDE54B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9D2097-A76B-4A2E-B03F-FAC5723666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798181-70ED-450A-9FE4-625AD9853E75}"/>
              </a:ext>
            </a:extLst>
          </p:cNvPr>
          <p:cNvSpPr>
            <a:spLocks noGrp="1"/>
          </p:cNvSpPr>
          <p:nvPr>
            <p:ph type="dt" sz="half" idx="10"/>
          </p:nvPr>
        </p:nvSpPr>
        <p:spPr/>
        <p:txBody>
          <a:bodyPr/>
          <a:lstStyle/>
          <a:p>
            <a:fld id="{BC7D9C3D-C25A-4A67-A066-F8BF4B23FF3D}"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8DE08ADE-4FCD-4EAA-A34B-948C1FEB9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E22476-E733-4EEB-B7C8-3E04F0EAFE8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788827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145929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71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242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742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08449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2.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692" r:id="rId12"/>
    <p:sldLayoutId id="2147483683" r:id="rId13"/>
    <p:sldLayoutId id="2147483693" r:id="rId14"/>
    <p:sldLayoutId id="2147483685"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891"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E3D441-3223-4223-922C-E6DB8EE40C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A38AF5-FBD9-40FB-B121-385200375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DA0EB9-BBB4-4CCC-A2FD-DB2747011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3717F-0071-4FAC-A588-2EE15272DEE2}" type="datetimeFigureOut">
              <a:rPr lang="zh-CN" altLang="en-US" smtClean="0"/>
              <a:t>2018/8/28</a:t>
            </a:fld>
            <a:endParaRPr lang="zh-CN" altLang="en-US"/>
          </a:p>
        </p:txBody>
      </p:sp>
      <p:sp>
        <p:nvSpPr>
          <p:cNvPr id="5" name="页脚占位符 4">
            <a:extLst>
              <a:ext uri="{FF2B5EF4-FFF2-40B4-BE49-F238E27FC236}">
                <a16:creationId xmlns:a16="http://schemas.microsoft.com/office/drawing/2014/main" id="{6C72BC27-9A06-41AF-9964-E5F453219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39C8271-5E4B-4E1E-BB59-8F57E5F72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4800F-1082-4B95-B97F-979C60E58EA4}" type="slidenum">
              <a:rPr lang="zh-CN" altLang="en-US" smtClean="0"/>
              <a:t>‹#›</a:t>
            </a:fld>
            <a:endParaRPr lang="zh-CN" altLang="en-US"/>
          </a:p>
        </p:txBody>
      </p:sp>
    </p:spTree>
    <p:extLst>
      <p:ext uri="{BB962C8B-B14F-4D97-AF65-F5344CB8AC3E}">
        <p14:creationId xmlns:p14="http://schemas.microsoft.com/office/powerpoint/2010/main" val="3966803262"/>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0.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image" Target="../media/image21.emf"/><Relationship Id="rId5" Type="http://schemas.openxmlformats.org/officeDocument/2006/relationships/image" Target="../media/image20.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7958" y="568264"/>
            <a:ext cx="7893508" cy="923330"/>
          </a:xfrm>
          <a:prstGeom prst="rect">
            <a:avLst/>
          </a:prstGeom>
          <a:noFill/>
        </p:spPr>
        <p:txBody>
          <a:bodyPr wrap="none" lIns="91440" tIns="45720" rIns="91440" bIns="45720">
            <a:spAutoFit/>
          </a:bodyPr>
          <a:lstStyle/>
          <a:p>
            <a:r>
              <a:rPr lang="zh-CN" altLang="en-US" sz="5400" dirty="0">
                <a:latin typeface="微软雅黑 Light" panose="020B0502040204020203" pitchFamily="34" charset="-122"/>
                <a:ea typeface="微软雅黑 Light" panose="020B0502040204020203" pitchFamily="34" charset="-122"/>
              </a:rPr>
              <a:t>内容安全部分 </a:t>
            </a:r>
            <a:r>
              <a:rPr lang="en-US" altLang="zh-CN" sz="5400" dirty="0">
                <a:latin typeface="微软雅黑 Light" panose="020B0502040204020203" pitchFamily="34" charset="-122"/>
                <a:ea typeface="微软雅黑 Light" panose="020B0502040204020203" pitchFamily="34" charset="-122"/>
              </a:rPr>
              <a:t>– </a:t>
            </a:r>
            <a:r>
              <a:rPr lang="zh-CN" altLang="en-US" sz="5400" dirty="0">
                <a:latin typeface="微软雅黑 Light" panose="020B0502040204020203" pitchFamily="34" charset="-122"/>
                <a:ea typeface="微软雅黑 Light" panose="020B0502040204020203" pitchFamily="34" charset="-122"/>
              </a:rPr>
              <a:t>中期汇报</a:t>
            </a:r>
          </a:p>
        </p:txBody>
      </p:sp>
    </p:spTree>
    <p:extLst>
      <p:ext uri="{BB962C8B-B14F-4D97-AF65-F5344CB8AC3E}">
        <p14:creationId xmlns:p14="http://schemas.microsoft.com/office/powerpoint/2010/main" val="1501826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恶意图片相似识别流程</a:t>
            </a:r>
            <a:endParaRPr lang="zh-CN" altLang="en-US" dirty="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stretch>
            <a:fillRect/>
          </a:stretch>
        </p:blipFill>
        <p:spPr>
          <a:xfrm>
            <a:off x="300034" y="2181081"/>
            <a:ext cx="11144031" cy="2780276"/>
          </a:xfrm>
          <a:prstGeom prst="rect">
            <a:avLst/>
          </a:prstGeom>
        </p:spPr>
      </p:pic>
      <p:sp>
        <p:nvSpPr>
          <p:cNvPr id="10" name="文本框 9"/>
          <p:cNvSpPr txBox="1"/>
          <p:nvPr/>
        </p:nvSpPr>
        <p:spPr>
          <a:xfrm>
            <a:off x="5395491" y="4996753"/>
            <a:ext cx="2339102" cy="523220"/>
          </a:xfrm>
          <a:prstGeom prst="rect">
            <a:avLst/>
          </a:prstGeom>
          <a:noFill/>
        </p:spPr>
        <p:txBody>
          <a:bodyPr wrap="none" rtlCol="0">
            <a:spAutoFit/>
          </a:bodyPr>
          <a:lstStyle/>
          <a:p>
            <a:r>
              <a:rPr lang="zh-CN" altLang="en-US" sz="2800" dirty="0" smtClean="0"/>
              <a:t>多段</a:t>
            </a:r>
            <a:r>
              <a:rPr lang="zh-CN" altLang="en-US" sz="2800" dirty="0"/>
              <a:t>哈</a:t>
            </a:r>
            <a:r>
              <a:rPr lang="zh-CN" altLang="en-US" sz="2800" dirty="0" smtClean="0"/>
              <a:t>希索引</a:t>
            </a:r>
            <a:endParaRPr lang="zh-CN" altLang="en-US" sz="2800" dirty="0"/>
          </a:p>
        </p:txBody>
      </p:sp>
      <p:sp>
        <p:nvSpPr>
          <p:cNvPr id="11" name="文本框 10"/>
          <p:cNvSpPr txBox="1"/>
          <p:nvPr/>
        </p:nvSpPr>
        <p:spPr>
          <a:xfrm>
            <a:off x="2190490" y="3848901"/>
            <a:ext cx="2108269" cy="523220"/>
          </a:xfrm>
          <a:prstGeom prst="rect">
            <a:avLst/>
          </a:prstGeom>
          <a:noFill/>
        </p:spPr>
        <p:txBody>
          <a:bodyPr wrap="none" rtlCol="0">
            <a:spAutoFit/>
          </a:bodyPr>
          <a:lstStyle/>
          <a:p>
            <a:r>
              <a:rPr lang="en-US" altLang="zh-CN" sz="2800" dirty="0" err="1" smtClean="0"/>
              <a:t>dHash</a:t>
            </a:r>
            <a:r>
              <a:rPr lang="en-US" altLang="zh-CN" sz="2800" dirty="0" smtClean="0"/>
              <a:t>(32</a:t>
            </a:r>
            <a:r>
              <a:rPr lang="zh-CN" altLang="en-US" sz="2800" dirty="0" smtClean="0"/>
              <a:t>位</a:t>
            </a:r>
            <a:r>
              <a:rPr lang="en-US" altLang="zh-CN" sz="2800" dirty="0" smtClean="0"/>
              <a:t>)</a:t>
            </a:r>
            <a:endParaRPr lang="zh-CN" altLang="en-US" sz="2800" dirty="0"/>
          </a:p>
        </p:txBody>
      </p:sp>
      <p:sp>
        <p:nvSpPr>
          <p:cNvPr id="12" name="文本框 11"/>
          <p:cNvSpPr txBox="1"/>
          <p:nvPr/>
        </p:nvSpPr>
        <p:spPr>
          <a:xfrm>
            <a:off x="9257816" y="3201887"/>
            <a:ext cx="2571538" cy="461665"/>
          </a:xfrm>
          <a:prstGeom prst="rect">
            <a:avLst/>
          </a:prstGeom>
          <a:noFill/>
        </p:spPr>
        <p:txBody>
          <a:bodyPr wrap="none" rtlCol="0">
            <a:spAutoFit/>
          </a:bodyPr>
          <a:lstStyle/>
          <a:p>
            <a:r>
              <a:rPr lang="en-US" altLang="zh-CN" sz="2400" dirty="0" smtClean="0"/>
              <a:t>SFIT</a:t>
            </a:r>
            <a:r>
              <a:rPr lang="zh-CN" altLang="en-US" sz="2400" dirty="0" smtClean="0"/>
              <a:t>特征相似搜索</a:t>
            </a:r>
            <a:endParaRPr lang="zh-CN" altLang="en-US" sz="2400" dirty="0"/>
          </a:p>
        </p:txBody>
      </p:sp>
    </p:spTree>
    <p:extLst>
      <p:ext uri="{BB962C8B-B14F-4D97-AF65-F5344CB8AC3E}">
        <p14:creationId xmlns:p14="http://schemas.microsoft.com/office/powerpoint/2010/main" val="42782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整体流程</a:t>
            </a:r>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13153" y="1403029"/>
            <a:ext cx="10964624" cy="4961423"/>
          </a:xfrm>
          <a:prstGeom prst="rect">
            <a:avLst/>
          </a:prstGeom>
        </p:spPr>
      </p:pic>
      <p:sp>
        <p:nvSpPr>
          <p:cNvPr id="6" name="文本框 5"/>
          <p:cNvSpPr txBox="1"/>
          <p:nvPr/>
        </p:nvSpPr>
        <p:spPr>
          <a:xfrm>
            <a:off x="8688312" y="1569136"/>
            <a:ext cx="3057247" cy="461665"/>
          </a:xfrm>
          <a:prstGeom prst="rect">
            <a:avLst/>
          </a:prstGeom>
          <a:noFill/>
        </p:spPr>
        <p:txBody>
          <a:bodyPr wrap="none" rtlCol="0">
            <a:spAutoFit/>
          </a:bodyPr>
          <a:lstStyle/>
          <a:p>
            <a:r>
              <a:rPr lang="zh-CN" altLang="en-US" sz="2400" dirty="0" smtClean="0">
                <a:solidFill>
                  <a:srgbClr val="E73A1C"/>
                </a:solidFill>
              </a:rPr>
              <a:t>人工审核</a:t>
            </a:r>
            <a:r>
              <a:rPr lang="en-US" altLang="zh-CN" sz="2400" dirty="0" smtClean="0">
                <a:solidFill>
                  <a:srgbClr val="E73A1C"/>
                </a:solidFill>
              </a:rPr>
              <a:t>&lt;</a:t>
            </a:r>
            <a:r>
              <a:rPr lang="zh-CN" altLang="en-US" sz="2400" dirty="0" smtClean="0">
                <a:solidFill>
                  <a:srgbClr val="E73A1C"/>
                </a:solidFill>
              </a:rPr>
              <a:t>反馈补足</a:t>
            </a:r>
            <a:r>
              <a:rPr lang="en-US" altLang="zh-CN" sz="2400" dirty="0" smtClean="0">
                <a:solidFill>
                  <a:srgbClr val="E73A1C"/>
                </a:solidFill>
              </a:rPr>
              <a:t>&gt;</a:t>
            </a:r>
            <a:endParaRPr lang="zh-CN" altLang="en-US" sz="2400" dirty="0">
              <a:solidFill>
                <a:srgbClr val="E73A1C"/>
              </a:solidFill>
            </a:endParaRPr>
          </a:p>
        </p:txBody>
      </p:sp>
      <p:sp>
        <p:nvSpPr>
          <p:cNvPr id="9" name="文本框 8"/>
          <p:cNvSpPr txBox="1"/>
          <p:nvPr/>
        </p:nvSpPr>
        <p:spPr>
          <a:xfrm>
            <a:off x="8688312" y="2658574"/>
            <a:ext cx="3057247" cy="461665"/>
          </a:xfrm>
          <a:prstGeom prst="rect">
            <a:avLst/>
          </a:prstGeom>
          <a:noFill/>
        </p:spPr>
        <p:txBody>
          <a:bodyPr wrap="none" rtlCol="0">
            <a:spAutoFit/>
          </a:bodyPr>
          <a:lstStyle/>
          <a:p>
            <a:r>
              <a:rPr lang="zh-CN" altLang="en-US" sz="2400" dirty="0" smtClean="0">
                <a:solidFill>
                  <a:schemeClr val="accent2">
                    <a:lumMod val="50000"/>
                  </a:schemeClr>
                </a:solidFill>
              </a:rPr>
              <a:t>色情图片</a:t>
            </a:r>
            <a:r>
              <a:rPr lang="en-US" altLang="zh-CN" sz="2400" dirty="0" smtClean="0">
                <a:solidFill>
                  <a:schemeClr val="accent2">
                    <a:lumMod val="50000"/>
                  </a:schemeClr>
                </a:solidFill>
              </a:rPr>
              <a:t>&lt;</a:t>
            </a:r>
            <a:r>
              <a:rPr lang="zh-CN" altLang="en-US" sz="2400" dirty="0" smtClean="0">
                <a:solidFill>
                  <a:schemeClr val="accent2">
                    <a:lumMod val="50000"/>
                  </a:schemeClr>
                </a:solidFill>
              </a:rPr>
              <a:t>主动识别</a:t>
            </a:r>
            <a:r>
              <a:rPr lang="en-US" altLang="zh-CN" sz="2400" dirty="0" smtClean="0">
                <a:solidFill>
                  <a:schemeClr val="accent2">
                    <a:lumMod val="50000"/>
                  </a:schemeClr>
                </a:solidFill>
              </a:rPr>
              <a:t>&gt;</a:t>
            </a:r>
            <a:endParaRPr lang="zh-CN" altLang="en-US" sz="2400" dirty="0">
              <a:solidFill>
                <a:schemeClr val="accent2">
                  <a:lumMod val="50000"/>
                </a:schemeClr>
              </a:solidFill>
            </a:endParaRPr>
          </a:p>
        </p:txBody>
      </p:sp>
      <p:sp>
        <p:nvSpPr>
          <p:cNvPr id="10" name="文本框 9"/>
          <p:cNvSpPr txBox="1"/>
          <p:nvPr/>
        </p:nvSpPr>
        <p:spPr>
          <a:xfrm>
            <a:off x="5695465" y="6337936"/>
            <a:ext cx="3672800" cy="461665"/>
          </a:xfrm>
          <a:prstGeom prst="rect">
            <a:avLst/>
          </a:prstGeom>
          <a:noFill/>
        </p:spPr>
        <p:txBody>
          <a:bodyPr wrap="none" rtlCol="0">
            <a:spAutoFit/>
          </a:bodyPr>
          <a:lstStyle/>
          <a:p>
            <a:r>
              <a:rPr lang="zh-CN" altLang="en-US" sz="2400" dirty="0" smtClean="0">
                <a:solidFill>
                  <a:schemeClr val="accent2">
                    <a:lumMod val="75000"/>
                  </a:schemeClr>
                </a:solidFill>
              </a:rPr>
              <a:t>其他恶意图片</a:t>
            </a:r>
            <a:r>
              <a:rPr lang="en-US" altLang="zh-CN" sz="2400" dirty="0" smtClean="0">
                <a:solidFill>
                  <a:schemeClr val="accent2">
                    <a:lumMod val="75000"/>
                  </a:schemeClr>
                </a:solidFill>
              </a:rPr>
              <a:t>&lt;</a:t>
            </a:r>
            <a:r>
              <a:rPr lang="zh-CN" altLang="en-US" sz="2400" dirty="0">
                <a:solidFill>
                  <a:schemeClr val="accent2">
                    <a:lumMod val="75000"/>
                  </a:schemeClr>
                </a:solidFill>
              </a:rPr>
              <a:t>被动相似</a:t>
            </a:r>
            <a:r>
              <a:rPr lang="en-US" altLang="zh-CN" sz="2400" dirty="0" smtClean="0">
                <a:solidFill>
                  <a:schemeClr val="accent2">
                    <a:lumMod val="75000"/>
                  </a:schemeClr>
                </a:solidFill>
              </a:rPr>
              <a:t>&gt;</a:t>
            </a:r>
            <a:endParaRPr lang="zh-CN" altLang="en-US" sz="2400" dirty="0">
              <a:solidFill>
                <a:schemeClr val="accent2">
                  <a:lumMod val="75000"/>
                </a:schemeClr>
              </a:solidFill>
            </a:endParaRPr>
          </a:p>
        </p:txBody>
      </p:sp>
    </p:spTree>
    <p:extLst>
      <p:ext uri="{BB962C8B-B14F-4D97-AF65-F5344CB8AC3E}">
        <p14:creationId xmlns:p14="http://schemas.microsoft.com/office/powerpoint/2010/main" val="28122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1000"/>
                                        <p:tgtEl>
                                          <p:spTgt spid="10">
                                            <p:txEl>
                                              <p:pRg st="0" end="0"/>
                                            </p:txEl>
                                          </p:spTgt>
                                        </p:tgtEl>
                                      </p:cBhvr>
                                    </p:animEffect>
                                    <p:anim calcmode="lin" valueType="num">
                                      <p:cBhvr>
                                        <p:cTn id="2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用户特征</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UserAduit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分析</a:t>
            </a:r>
            <a:r>
              <a:rPr lang="zh-CN" altLang="en-US" dirty="0">
                <a:latin typeface="微软雅黑 Light" panose="020B0502040204020203" pitchFamily="34" charset="-122"/>
                <a:ea typeface="微软雅黑 Light" panose="020B0502040204020203" pitchFamily="34" charset="-122"/>
              </a:rPr>
              <a:t>用户特征</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鉴别用户性质</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生成打击策略</a:t>
            </a:r>
          </a:p>
        </p:txBody>
      </p:sp>
      <p:cxnSp>
        <p:nvCxnSpPr>
          <p:cNvPr id="12" name="直接连接符 11"/>
          <p:cNvCxnSpPr/>
          <p:nvPr/>
        </p:nvCxnSpPr>
        <p:spPr>
          <a:xfrm>
            <a:off x="-349046" y="386918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1069" y="1439069"/>
            <a:ext cx="6312333" cy="5119490"/>
            <a:chOff x="31069" y="1439069"/>
            <a:chExt cx="6312333" cy="5119490"/>
          </a:xfrm>
        </p:grpSpPr>
        <p:grpSp>
          <p:nvGrpSpPr>
            <p:cNvPr id="23" name="组合 22"/>
            <p:cNvGrpSpPr/>
            <p:nvPr/>
          </p:nvGrpSpPr>
          <p:grpSpPr>
            <a:xfrm>
              <a:off x="31069" y="1510850"/>
              <a:ext cx="6095358" cy="4953359"/>
              <a:chOff x="31069" y="1510850"/>
              <a:chExt cx="6095358" cy="4953359"/>
            </a:xfrm>
            <a:solidFill>
              <a:schemeClr val="tx1">
                <a:lumMod val="95000"/>
                <a:lumOff val="5000"/>
              </a:schemeClr>
            </a:solidFill>
          </p:grpSpPr>
          <p:pic>
            <p:nvPicPr>
              <p:cNvPr id="6" name="图片 5"/>
              <p:cNvPicPr>
                <a:picLocks noChangeAspect="1"/>
              </p:cNvPicPr>
              <p:nvPr/>
            </p:nvPicPr>
            <p:blipFill>
              <a:blip r:embed="rId3"/>
              <a:stretch>
                <a:fillRect/>
              </a:stretch>
            </p:blipFill>
            <p:spPr>
              <a:xfrm>
                <a:off x="1550757" y="2492955"/>
                <a:ext cx="3121002" cy="2781763"/>
              </a:xfrm>
              <a:prstGeom prst="rect">
                <a:avLst/>
              </a:prstGeom>
              <a:grpFill/>
            </p:spPr>
          </p:pic>
          <p:cxnSp>
            <p:nvCxnSpPr>
              <p:cNvPr id="10" name="直接连接符 9"/>
              <p:cNvCxnSpPr/>
              <p:nvPr/>
            </p:nvCxnSpPr>
            <p:spPr>
              <a:xfrm>
                <a:off x="4565645" y="3899166"/>
                <a:ext cx="1560782" cy="595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1069" y="3893668"/>
                <a:ext cx="1440426" cy="5498"/>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7775" y="1510850"/>
                <a:ext cx="0" cy="104885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77775" y="5415356"/>
                <a:ext cx="0" cy="104885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4"/>
            <a:stretch>
              <a:fillRect/>
            </a:stretch>
          </p:blipFill>
          <p:spPr>
            <a:xfrm>
              <a:off x="187775" y="4607670"/>
              <a:ext cx="2004234" cy="1950889"/>
            </a:xfrm>
            <a:prstGeom prst="rect">
              <a:avLst/>
            </a:prstGeom>
          </p:spPr>
        </p:pic>
        <p:pic>
          <p:nvPicPr>
            <p:cNvPr id="27" name="图片 26"/>
            <p:cNvPicPr>
              <a:picLocks noChangeAspect="1"/>
            </p:cNvPicPr>
            <p:nvPr/>
          </p:nvPicPr>
          <p:blipFill>
            <a:blip r:embed="rId5"/>
            <a:stretch>
              <a:fillRect/>
            </a:stretch>
          </p:blipFill>
          <p:spPr>
            <a:xfrm>
              <a:off x="3416830" y="1491134"/>
              <a:ext cx="2880610" cy="1897544"/>
            </a:xfrm>
            <a:prstGeom prst="rect">
              <a:avLst/>
            </a:prstGeom>
          </p:spPr>
        </p:pic>
        <p:pic>
          <p:nvPicPr>
            <p:cNvPr id="28" name="图片 27"/>
            <p:cNvPicPr>
              <a:picLocks noChangeAspect="1"/>
            </p:cNvPicPr>
            <p:nvPr/>
          </p:nvPicPr>
          <p:blipFill>
            <a:blip r:embed="rId6"/>
            <a:stretch>
              <a:fillRect/>
            </a:stretch>
          </p:blipFill>
          <p:spPr>
            <a:xfrm>
              <a:off x="158306" y="1715836"/>
              <a:ext cx="2382072" cy="1357116"/>
            </a:xfrm>
            <a:prstGeom prst="rect">
              <a:avLst/>
            </a:prstGeom>
          </p:spPr>
        </p:pic>
        <p:pic>
          <p:nvPicPr>
            <p:cNvPr id="29" name="图片 28"/>
            <p:cNvPicPr>
              <a:picLocks noChangeAspect="1"/>
            </p:cNvPicPr>
            <p:nvPr/>
          </p:nvPicPr>
          <p:blipFill>
            <a:blip r:embed="rId7"/>
            <a:stretch>
              <a:fillRect/>
            </a:stretch>
          </p:blipFill>
          <p:spPr>
            <a:xfrm>
              <a:off x="3416830" y="5071544"/>
              <a:ext cx="2484928" cy="1185279"/>
            </a:xfrm>
            <a:prstGeom prst="rect">
              <a:avLst/>
            </a:prstGeom>
          </p:spPr>
        </p:pic>
        <p:pic>
          <p:nvPicPr>
            <p:cNvPr id="46" name="图片 45"/>
            <p:cNvPicPr>
              <a:picLocks noChangeAspect="1"/>
            </p:cNvPicPr>
            <p:nvPr/>
          </p:nvPicPr>
          <p:blipFill>
            <a:blip r:embed="rId4"/>
            <a:stretch>
              <a:fillRect/>
            </a:stretch>
          </p:blipFill>
          <p:spPr>
            <a:xfrm>
              <a:off x="233737" y="4555605"/>
              <a:ext cx="2004234" cy="1950889"/>
            </a:xfrm>
            <a:prstGeom prst="rect">
              <a:avLst/>
            </a:prstGeom>
          </p:spPr>
        </p:pic>
        <p:pic>
          <p:nvPicPr>
            <p:cNvPr id="47" name="图片 46"/>
            <p:cNvPicPr>
              <a:picLocks noChangeAspect="1"/>
            </p:cNvPicPr>
            <p:nvPr/>
          </p:nvPicPr>
          <p:blipFill>
            <a:blip r:embed="rId5"/>
            <a:stretch>
              <a:fillRect/>
            </a:stretch>
          </p:blipFill>
          <p:spPr>
            <a:xfrm>
              <a:off x="3462792" y="1439069"/>
              <a:ext cx="2880610" cy="1897544"/>
            </a:xfrm>
            <a:prstGeom prst="rect">
              <a:avLst/>
            </a:prstGeom>
          </p:spPr>
        </p:pic>
        <p:pic>
          <p:nvPicPr>
            <p:cNvPr id="48" name="图片 47"/>
            <p:cNvPicPr>
              <a:picLocks noChangeAspect="1"/>
            </p:cNvPicPr>
            <p:nvPr/>
          </p:nvPicPr>
          <p:blipFill>
            <a:blip r:embed="rId7"/>
            <a:stretch>
              <a:fillRect/>
            </a:stretch>
          </p:blipFill>
          <p:spPr>
            <a:xfrm>
              <a:off x="3462792" y="5019479"/>
              <a:ext cx="2484928" cy="1185279"/>
            </a:xfrm>
            <a:prstGeom prst="rect">
              <a:avLst/>
            </a:prstGeom>
          </p:spPr>
        </p:pic>
      </p:grpSp>
      <p:grpSp>
        <p:nvGrpSpPr>
          <p:cNvPr id="32" name="组合 31"/>
          <p:cNvGrpSpPr/>
          <p:nvPr/>
        </p:nvGrpSpPr>
        <p:grpSpPr>
          <a:xfrm>
            <a:off x="6467344" y="3674962"/>
            <a:ext cx="2022231" cy="599493"/>
            <a:chOff x="6467344" y="3674962"/>
            <a:chExt cx="2022231" cy="599493"/>
          </a:xfrm>
        </p:grpSpPr>
        <p:sp>
          <p:nvSpPr>
            <p:cNvPr id="30" name="右箭头 29"/>
            <p:cNvSpPr/>
            <p:nvPr/>
          </p:nvSpPr>
          <p:spPr>
            <a:xfrm>
              <a:off x="6467344" y="3674962"/>
              <a:ext cx="2022231" cy="3607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31" name="矩形 30"/>
            <p:cNvSpPr/>
            <p:nvPr/>
          </p:nvSpPr>
          <p:spPr>
            <a:xfrm>
              <a:off x="6578212" y="3905123"/>
              <a:ext cx="1800493"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决策树分类模型</a:t>
              </a:r>
              <a:endParaRPr lang="zh-CN" altLang="en-US" dirty="0">
                <a:latin typeface="微软雅黑 Light" panose="020B0502040204020203" pitchFamily="34" charset="-122"/>
                <a:ea typeface="微软雅黑 Light" panose="020B0502040204020203" pitchFamily="34" charset="-122"/>
              </a:endParaRPr>
            </a:p>
          </p:txBody>
        </p:sp>
      </p:grpSp>
      <p:grpSp>
        <p:nvGrpSpPr>
          <p:cNvPr id="37" name="组合 36"/>
          <p:cNvGrpSpPr/>
          <p:nvPr/>
        </p:nvGrpSpPr>
        <p:grpSpPr>
          <a:xfrm>
            <a:off x="8795176" y="1075980"/>
            <a:ext cx="2831084" cy="5430514"/>
            <a:chOff x="8949294" y="1033695"/>
            <a:chExt cx="2831084" cy="5430514"/>
          </a:xfrm>
        </p:grpSpPr>
        <p:pic>
          <p:nvPicPr>
            <p:cNvPr id="3" name="图片 2"/>
            <p:cNvPicPr>
              <a:picLocks noChangeAspect="1"/>
            </p:cNvPicPr>
            <p:nvPr/>
          </p:nvPicPr>
          <p:blipFill>
            <a:blip r:embed="rId8"/>
            <a:stretch>
              <a:fillRect/>
            </a:stretch>
          </p:blipFill>
          <p:spPr>
            <a:xfrm>
              <a:off x="8949294" y="1033695"/>
              <a:ext cx="1438800" cy="5430514"/>
            </a:xfrm>
            <a:prstGeom prst="rect">
              <a:avLst/>
            </a:prstGeom>
          </p:spPr>
        </p:pic>
        <p:sp>
          <p:nvSpPr>
            <p:cNvPr id="33" name="矩形 32"/>
            <p:cNvSpPr/>
            <p:nvPr/>
          </p:nvSpPr>
          <p:spPr>
            <a:xfrm>
              <a:off x="10210718" y="1531170"/>
              <a:ext cx="1107996"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正常用户</a:t>
              </a:r>
              <a:endParaRPr lang="zh-CN" altLang="en-US" dirty="0">
                <a:latin typeface="微软雅黑 Light" panose="020B0502040204020203" pitchFamily="34" charset="-122"/>
                <a:ea typeface="微软雅黑 Light" panose="020B0502040204020203" pitchFamily="34" charset="-122"/>
              </a:endParaRPr>
            </a:p>
          </p:txBody>
        </p:sp>
        <p:sp>
          <p:nvSpPr>
            <p:cNvPr id="34" name="矩形 33"/>
            <p:cNvSpPr/>
            <p:nvPr/>
          </p:nvSpPr>
          <p:spPr>
            <a:xfrm>
              <a:off x="10210718" y="2888286"/>
              <a:ext cx="1107996"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热门用户</a:t>
              </a:r>
              <a:endParaRPr lang="zh-CN" altLang="en-US" dirty="0">
                <a:latin typeface="微软雅黑 Light" panose="020B0502040204020203" pitchFamily="34" charset="-122"/>
                <a:ea typeface="微软雅黑 Light" panose="020B0502040204020203" pitchFamily="34" charset="-122"/>
              </a:endParaRPr>
            </a:p>
          </p:txBody>
        </p:sp>
        <p:sp>
          <p:nvSpPr>
            <p:cNvPr id="35" name="矩形 34"/>
            <p:cNvSpPr/>
            <p:nvPr/>
          </p:nvSpPr>
          <p:spPr>
            <a:xfrm>
              <a:off x="10210718" y="5755116"/>
              <a:ext cx="1569660"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恶意内容发布</a:t>
              </a:r>
              <a:endParaRPr lang="zh-CN" altLang="en-US" dirty="0">
                <a:latin typeface="微软雅黑 Light" panose="020B0502040204020203" pitchFamily="34" charset="-122"/>
                <a:ea typeface="微软雅黑 Light" panose="020B0502040204020203" pitchFamily="34" charset="-122"/>
              </a:endParaRPr>
            </a:p>
          </p:txBody>
        </p:sp>
        <p:sp>
          <p:nvSpPr>
            <p:cNvPr id="36" name="矩形 35"/>
            <p:cNvSpPr/>
            <p:nvPr/>
          </p:nvSpPr>
          <p:spPr>
            <a:xfrm>
              <a:off x="10210718" y="4323344"/>
              <a:ext cx="1521570" cy="646331"/>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水军</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机器人</a:t>
              </a:r>
              <a:r>
                <a:rPr lang="en-US" altLang="zh-CN" dirty="0" smtClean="0">
                  <a:latin typeface="微软雅黑 Light" panose="020B0502040204020203" pitchFamily="34" charset="-122"/>
                  <a:ea typeface="微软雅黑 Light" panose="020B0502040204020203" pitchFamily="34" charset="-122"/>
                </a:rPr>
                <a:t>/</a:t>
              </a:r>
            </a:p>
            <a:p>
              <a:r>
                <a:rPr lang="zh-CN" altLang="en-US" dirty="0" smtClean="0">
                  <a:latin typeface="微软雅黑 Light" panose="020B0502040204020203" pitchFamily="34" charset="-122"/>
                  <a:ea typeface="微软雅黑 Light" panose="020B0502040204020203" pitchFamily="34" charset="-122"/>
                </a:rPr>
                <a:t>广告</a:t>
              </a:r>
              <a:endParaRPr lang="zh-CN" altLang="en-US" dirty="0">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58201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left)">
                                      <p:cBhvr>
                                        <p:cTn id="13"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态势感知</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6" y="1033697"/>
            <a:ext cx="7729603" cy="368383"/>
          </a:xfrm>
        </p:spPr>
        <p:txBody>
          <a:bodyPr/>
          <a:lstStyle/>
          <a:p>
            <a:r>
              <a:rPr lang="en-US" altLang="zh-CN" dirty="0" err="1" smtClean="0">
                <a:latin typeface="微软雅黑 Light" panose="020B0502040204020203" pitchFamily="34" charset="-122"/>
                <a:ea typeface="微软雅黑 Light" panose="020B0502040204020203" pitchFamily="34" charset="-122"/>
              </a:rPr>
              <a:t>SituationalAwareness</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感知</a:t>
            </a:r>
            <a:r>
              <a:rPr lang="zh-CN" altLang="en-US" dirty="0">
                <a:latin typeface="微软雅黑 Light" panose="020B0502040204020203" pitchFamily="34" charset="-122"/>
                <a:ea typeface="微软雅黑 Light" panose="020B0502040204020203" pitchFamily="34" charset="-122"/>
              </a:rPr>
              <a:t>平台整体安全态势</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统计、分析与预警</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7773205" y="1923806"/>
            <a:ext cx="2532380" cy="3444437"/>
            <a:chOff x="7345679" y="1923806"/>
            <a:chExt cx="2532380" cy="3444437"/>
          </a:xfrm>
        </p:grpSpPr>
        <p:sp>
          <p:nvSpPr>
            <p:cNvPr id="12" name="文本框 11"/>
            <p:cNvSpPr txBox="1"/>
            <p:nvPr/>
          </p:nvSpPr>
          <p:spPr>
            <a:xfrm>
              <a:off x="7651809" y="3336918"/>
              <a:ext cx="2031325" cy="2031325"/>
            </a:xfrm>
            <a:prstGeom prst="rect">
              <a:avLst/>
            </a:prstGeom>
            <a:noFill/>
          </p:spPr>
          <p:txBody>
            <a:bodyPr wrap="none" rtlCol="0">
              <a:spAutoFit/>
            </a:bodyPr>
            <a:lstStyle/>
            <a:p>
              <a:r>
                <a:rPr lang="zh-CN" altLang="en-US" dirty="0" smtClean="0"/>
                <a:t>过快传播数据</a:t>
              </a:r>
              <a:endParaRPr lang="en-US" altLang="zh-CN" dirty="0"/>
            </a:p>
            <a:p>
              <a:r>
                <a:rPr lang="zh-CN" altLang="en-US" dirty="0" smtClean="0"/>
                <a:t>健康度走低</a:t>
              </a:r>
              <a:endParaRPr lang="en-US" altLang="zh-CN" dirty="0" smtClean="0"/>
            </a:p>
            <a:p>
              <a:r>
                <a:rPr lang="zh-CN" altLang="en-US" dirty="0" smtClean="0"/>
                <a:t>大量同源用户注册</a:t>
              </a:r>
              <a:endParaRPr lang="en-US" altLang="zh-CN" dirty="0" smtClean="0"/>
            </a:p>
            <a:p>
              <a:r>
                <a:rPr lang="zh-CN" altLang="en-US" dirty="0" smtClean="0"/>
                <a:t>出现大量恶意</a:t>
              </a:r>
              <a:endParaRPr lang="en-US" altLang="zh-CN" dirty="0" smtClean="0"/>
            </a:p>
            <a:p>
              <a:r>
                <a:rPr lang="en-US" altLang="zh-CN" dirty="0" smtClean="0"/>
                <a:t>…</a:t>
              </a:r>
            </a:p>
            <a:p>
              <a:endParaRPr lang="en-US" altLang="zh-CN" dirty="0" smtClean="0"/>
            </a:p>
            <a:p>
              <a:endParaRPr lang="zh-CN" altLang="en-US" dirty="0"/>
            </a:p>
          </p:txBody>
        </p:sp>
        <p:grpSp>
          <p:nvGrpSpPr>
            <p:cNvPr id="14" name="组合 13"/>
            <p:cNvGrpSpPr/>
            <p:nvPr/>
          </p:nvGrpSpPr>
          <p:grpSpPr>
            <a:xfrm>
              <a:off x="7345679" y="1923806"/>
              <a:ext cx="2532380" cy="1400175"/>
              <a:chOff x="7345679" y="1923806"/>
              <a:chExt cx="2532380" cy="1400175"/>
            </a:xfrm>
          </p:grpSpPr>
          <p:sp>
            <p:nvSpPr>
              <p:cNvPr id="11" name="文本框 10"/>
              <p:cNvSpPr txBox="1"/>
              <p:nvPr/>
            </p:nvSpPr>
            <p:spPr>
              <a:xfrm>
                <a:off x="8564879" y="2206768"/>
                <a:ext cx="1313180" cy="769441"/>
              </a:xfrm>
              <a:prstGeom prst="rect">
                <a:avLst/>
              </a:prstGeom>
              <a:noFill/>
            </p:spPr>
            <p:txBody>
              <a:bodyPr wrap="none" rtlCol="0">
                <a:spAutoFit/>
              </a:bodyPr>
              <a:lstStyle/>
              <a:p>
                <a:r>
                  <a:rPr lang="zh-CN" altLang="en-US" sz="4400" dirty="0" smtClean="0"/>
                  <a:t>预警</a:t>
                </a:r>
                <a:endParaRPr lang="zh-CN" altLang="en-US" sz="4000" dirty="0"/>
              </a:p>
            </p:txBody>
          </p:sp>
          <p:pic>
            <p:nvPicPr>
              <p:cNvPr id="3078" name="Picture 6" descr="alarm bell notification ring128PX PNG å¾æ ä¸è½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79" y="1923806"/>
                <a:ext cx="1219200" cy="140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组合 17"/>
          <p:cNvGrpSpPr/>
          <p:nvPr/>
        </p:nvGrpSpPr>
        <p:grpSpPr>
          <a:xfrm>
            <a:off x="4379299" y="2143004"/>
            <a:ext cx="2382262" cy="2948240"/>
            <a:chOff x="4159330" y="2143004"/>
            <a:chExt cx="2382262" cy="2948240"/>
          </a:xfrm>
        </p:grpSpPr>
        <p:grpSp>
          <p:nvGrpSpPr>
            <p:cNvPr id="13" name="组合 12"/>
            <p:cNvGrpSpPr/>
            <p:nvPr/>
          </p:nvGrpSpPr>
          <p:grpSpPr>
            <a:xfrm>
              <a:off x="4159330" y="2143004"/>
              <a:ext cx="2382262" cy="979122"/>
              <a:chOff x="4159330" y="2143004"/>
              <a:chExt cx="2382262" cy="979122"/>
            </a:xfrm>
          </p:grpSpPr>
          <p:sp>
            <p:nvSpPr>
              <p:cNvPr id="10" name="文本框 9"/>
              <p:cNvSpPr txBox="1"/>
              <p:nvPr/>
            </p:nvSpPr>
            <p:spPr>
              <a:xfrm>
                <a:off x="4962699" y="2206767"/>
                <a:ext cx="1578893" cy="769441"/>
              </a:xfrm>
              <a:prstGeom prst="rect">
                <a:avLst/>
              </a:prstGeom>
              <a:noFill/>
            </p:spPr>
            <p:txBody>
              <a:bodyPr wrap="square" rtlCol="0">
                <a:spAutoFit/>
              </a:bodyPr>
              <a:lstStyle/>
              <a:p>
                <a:r>
                  <a:rPr lang="zh-CN" altLang="en-US" sz="4400" dirty="0" smtClean="0"/>
                  <a:t>关联</a:t>
                </a:r>
                <a:endParaRPr lang="zh-CN" altLang="en-US" sz="4000" dirty="0"/>
              </a:p>
            </p:txBody>
          </p:sp>
          <p:pic>
            <p:nvPicPr>
              <p:cNvPr id="3076" name="Picture 4" descr="polyline128PX PNG å¾æ ä¸è½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330" y="2143004"/>
                <a:ext cx="979121" cy="97912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14"/>
            <p:cNvSpPr txBox="1"/>
            <p:nvPr/>
          </p:nvSpPr>
          <p:spPr>
            <a:xfrm>
              <a:off x="4159330" y="3336918"/>
              <a:ext cx="1800493" cy="1754326"/>
            </a:xfrm>
            <a:prstGeom prst="rect">
              <a:avLst/>
            </a:prstGeom>
            <a:noFill/>
          </p:spPr>
          <p:txBody>
            <a:bodyPr wrap="none" rtlCol="0">
              <a:spAutoFit/>
            </a:bodyPr>
            <a:lstStyle/>
            <a:p>
              <a:r>
                <a:rPr lang="zh-CN" altLang="en-US" dirty="0" smtClean="0"/>
                <a:t>用户社群划分析</a:t>
              </a:r>
              <a:endParaRPr lang="en-US" altLang="zh-CN" dirty="0" smtClean="0"/>
            </a:p>
            <a:p>
              <a:r>
                <a:rPr lang="zh-CN" altLang="en-US" dirty="0"/>
                <a:t>健康</a:t>
              </a:r>
              <a:r>
                <a:rPr lang="zh-CN" altLang="en-US" dirty="0" smtClean="0"/>
                <a:t>度趋势</a:t>
              </a:r>
              <a:endParaRPr lang="en-US" altLang="zh-CN" dirty="0" smtClean="0"/>
            </a:p>
            <a:p>
              <a:r>
                <a:rPr lang="zh-CN" altLang="en-US" dirty="0" smtClean="0"/>
                <a:t>地理位置健康度</a:t>
              </a:r>
              <a:endParaRPr lang="en-US" altLang="zh-CN" dirty="0" smtClean="0"/>
            </a:p>
            <a:p>
              <a:r>
                <a:rPr lang="zh-CN" altLang="en-US" dirty="0" smtClean="0"/>
                <a:t>用户资料关联</a:t>
              </a:r>
              <a:endParaRPr lang="en-US" altLang="zh-CN" dirty="0" smtClean="0"/>
            </a:p>
            <a:p>
              <a:r>
                <a:rPr lang="zh-CN" altLang="en-US" dirty="0"/>
                <a:t>设备</a:t>
              </a:r>
              <a:r>
                <a:rPr lang="zh-CN" altLang="en-US" dirty="0" smtClean="0"/>
                <a:t>信息</a:t>
              </a:r>
              <a:endParaRPr lang="en-US" altLang="zh-CN" dirty="0" smtClean="0"/>
            </a:p>
            <a:p>
              <a:r>
                <a:rPr lang="en-US" altLang="zh-CN" dirty="0" smtClean="0"/>
                <a:t>…</a:t>
              </a:r>
            </a:p>
          </p:txBody>
        </p:sp>
      </p:grpSp>
      <p:grpSp>
        <p:nvGrpSpPr>
          <p:cNvPr id="17" name="组合 16"/>
          <p:cNvGrpSpPr/>
          <p:nvPr/>
        </p:nvGrpSpPr>
        <p:grpSpPr>
          <a:xfrm>
            <a:off x="835276" y="1990762"/>
            <a:ext cx="2532380" cy="3466532"/>
            <a:chOff x="407750" y="1990762"/>
            <a:chExt cx="2532380" cy="3466532"/>
          </a:xfrm>
        </p:grpSpPr>
        <p:grpSp>
          <p:nvGrpSpPr>
            <p:cNvPr id="9" name="组合 8"/>
            <p:cNvGrpSpPr/>
            <p:nvPr/>
          </p:nvGrpSpPr>
          <p:grpSpPr>
            <a:xfrm>
              <a:off x="407750" y="1990762"/>
              <a:ext cx="2532380" cy="1219201"/>
              <a:chOff x="407750" y="1990762"/>
              <a:chExt cx="2532380" cy="1219201"/>
            </a:xfrm>
          </p:grpSpPr>
          <p:pic>
            <p:nvPicPr>
              <p:cNvPr id="3074" name="Picture 2" descr="pie chart128PX PNG å¾æ ä¸è½½"/>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50" y="199076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626950" y="2206768"/>
                <a:ext cx="1313180" cy="769441"/>
              </a:xfrm>
              <a:prstGeom prst="rect">
                <a:avLst/>
              </a:prstGeom>
              <a:noFill/>
            </p:spPr>
            <p:txBody>
              <a:bodyPr wrap="none" rtlCol="0">
                <a:spAutoFit/>
              </a:bodyPr>
              <a:lstStyle/>
              <a:p>
                <a:r>
                  <a:rPr lang="zh-CN" altLang="en-US" sz="4400" dirty="0" smtClean="0"/>
                  <a:t>统计</a:t>
                </a:r>
                <a:endParaRPr lang="zh-CN" altLang="en-US" sz="4400" dirty="0"/>
              </a:p>
            </p:txBody>
          </p:sp>
        </p:grpSp>
        <p:sp>
          <p:nvSpPr>
            <p:cNvPr id="16" name="文本框 15"/>
            <p:cNvSpPr txBox="1"/>
            <p:nvPr/>
          </p:nvSpPr>
          <p:spPr>
            <a:xfrm>
              <a:off x="407750" y="3425969"/>
              <a:ext cx="2031325" cy="2031325"/>
            </a:xfrm>
            <a:prstGeom prst="rect">
              <a:avLst/>
            </a:prstGeom>
            <a:noFill/>
          </p:spPr>
          <p:txBody>
            <a:bodyPr wrap="none" rtlCol="0">
              <a:spAutoFit/>
            </a:bodyPr>
            <a:lstStyle/>
            <a:p>
              <a:r>
                <a:rPr lang="zh-CN" altLang="en-US" dirty="0" smtClean="0"/>
                <a:t>用户健康度</a:t>
              </a:r>
              <a:endParaRPr lang="en-US" altLang="zh-CN" dirty="0" smtClean="0"/>
            </a:p>
            <a:p>
              <a:r>
                <a:rPr lang="zh-CN" altLang="en-US" dirty="0" smtClean="0"/>
                <a:t>言论健康度</a:t>
              </a:r>
              <a:endParaRPr lang="en-US" altLang="zh-CN" dirty="0" smtClean="0"/>
            </a:p>
            <a:p>
              <a:r>
                <a:rPr lang="zh-CN" altLang="en-US" dirty="0" smtClean="0"/>
                <a:t>视频健康度</a:t>
              </a:r>
              <a:endParaRPr lang="en-US" altLang="zh-CN" dirty="0" smtClean="0"/>
            </a:p>
            <a:p>
              <a:r>
                <a:rPr lang="zh-CN" altLang="en-US" dirty="0" smtClean="0"/>
                <a:t>近期新增用户</a:t>
              </a:r>
              <a:endParaRPr lang="en-US" altLang="zh-CN" dirty="0" smtClean="0"/>
            </a:p>
            <a:p>
              <a:r>
                <a:rPr lang="zh-CN" altLang="en-US" dirty="0" smtClean="0"/>
                <a:t>用户活跃程度</a:t>
              </a:r>
              <a:endParaRPr lang="en-US" altLang="zh-CN" dirty="0" smtClean="0"/>
            </a:p>
            <a:p>
              <a:r>
                <a:rPr lang="zh-CN" altLang="en-US" dirty="0" smtClean="0"/>
                <a:t>近期内容发布频率</a:t>
              </a:r>
              <a:endParaRPr lang="en-US" altLang="zh-CN" dirty="0" smtClean="0"/>
            </a:p>
            <a:p>
              <a:r>
                <a:rPr lang="zh-CN" altLang="en-US" dirty="0" smtClean="0"/>
                <a:t>近期</a:t>
              </a:r>
              <a:r>
                <a:rPr lang="en-US" altLang="zh-CN" dirty="0" smtClean="0"/>
                <a:t>…</a:t>
              </a:r>
              <a:endParaRPr lang="zh-CN" altLang="en-US" dirty="0"/>
            </a:p>
          </p:txBody>
        </p:sp>
      </p:grpSp>
    </p:spTree>
    <p:extLst>
      <p:ext uri="{BB962C8B-B14F-4D97-AF65-F5344CB8AC3E}">
        <p14:creationId xmlns:p14="http://schemas.microsoft.com/office/powerpoint/2010/main" val="401571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整体思路</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All</a:t>
            </a:r>
            <a:endParaRPr lang="zh-CN" altLang="en-US" dirty="0">
              <a:latin typeface="微软雅黑 Light" panose="020B0502040204020203" pitchFamily="34" charset="-122"/>
              <a:ea typeface="微软雅黑 Light" panose="020B0502040204020203" pitchFamily="34" charset="-122"/>
            </a:endParaRPr>
          </a:p>
        </p:txBody>
      </p:sp>
      <p:graphicFrame>
        <p:nvGraphicFramePr>
          <p:cNvPr id="9" name="图示 8"/>
          <p:cNvGraphicFramePr/>
          <p:nvPr>
            <p:extLst>
              <p:ext uri="{D42A27DB-BD31-4B8C-83A1-F6EECF244321}">
                <p14:modId xmlns:p14="http://schemas.microsoft.com/office/powerpoint/2010/main" val="1536569924"/>
              </p:ext>
            </p:extLst>
          </p:nvPr>
        </p:nvGraphicFramePr>
        <p:xfrm>
          <a:off x="1220555" y="1081185"/>
          <a:ext cx="5955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p:cNvGrpSpPr/>
          <p:nvPr/>
        </p:nvGrpSpPr>
        <p:grpSpPr>
          <a:xfrm>
            <a:off x="7762241" y="1218363"/>
            <a:ext cx="2408904" cy="4837471"/>
            <a:chOff x="7669161" y="1403029"/>
            <a:chExt cx="2408904" cy="4837471"/>
          </a:xfrm>
        </p:grpSpPr>
        <p:sp>
          <p:nvSpPr>
            <p:cNvPr id="6" name="剪去对角的矩形 5"/>
            <p:cNvSpPr/>
            <p:nvPr/>
          </p:nvSpPr>
          <p:spPr>
            <a:xfrm>
              <a:off x="7669161" y="1403029"/>
              <a:ext cx="2408904" cy="483747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8088783" y="2944601"/>
              <a:ext cx="1569660" cy="1754326"/>
            </a:xfrm>
            <a:prstGeom prst="rect">
              <a:avLst/>
            </a:prstGeom>
            <a:noFill/>
          </p:spPr>
          <p:txBody>
            <a:bodyPr wrap="none" lIns="91440" tIns="45720" rIns="91440" bIns="45720">
              <a:spAutoFit/>
            </a:bodyPr>
            <a:lstStyle/>
            <a:p>
              <a:pPr algn="ctr"/>
              <a:r>
                <a:rPr lang="zh-CN" altLang="en-US" sz="5400" dirty="0" smtClean="0">
                  <a:ln w="0"/>
                  <a:effectLst>
                    <a:outerShdw blurRad="38100" dist="19050" dir="2700000" algn="tl" rotWithShape="0">
                      <a:schemeClr val="dk1">
                        <a:alpha val="40000"/>
                      </a:schemeClr>
                    </a:outerShdw>
                  </a:effectLst>
                </a:rPr>
                <a:t>整体</a:t>
              </a:r>
              <a:r>
                <a:rPr lang="en-US" altLang="zh-CN" sz="5400" dirty="0" smtClean="0">
                  <a:ln w="0"/>
                  <a:effectLst>
                    <a:outerShdw blurRad="38100" dist="19050" dir="2700000" algn="tl" rotWithShape="0">
                      <a:schemeClr val="dk1">
                        <a:alpha val="40000"/>
                      </a:schemeClr>
                    </a:outerShdw>
                  </a:effectLst>
                </a:rPr>
                <a:t/>
              </a:r>
              <a:br>
                <a:rPr lang="en-US" altLang="zh-CN" sz="5400" dirty="0" smtClean="0">
                  <a:ln w="0"/>
                  <a:effectLst>
                    <a:outerShdw blurRad="38100" dist="19050" dir="2700000" algn="tl" rotWithShape="0">
                      <a:schemeClr val="dk1">
                        <a:alpha val="40000"/>
                      </a:schemeClr>
                    </a:outerShdw>
                  </a:effectLst>
                </a:rPr>
              </a:br>
              <a:r>
                <a:rPr lang="zh-CN" altLang="en-US" sz="5400" dirty="0" smtClean="0">
                  <a:ln w="0"/>
                  <a:effectLst>
                    <a:outerShdw blurRad="38100" dist="19050" dir="2700000" algn="tl" rotWithShape="0">
                      <a:schemeClr val="dk1">
                        <a:alpha val="40000"/>
                      </a:schemeClr>
                    </a:outerShdw>
                  </a:effectLst>
                </a:rPr>
                <a:t>态势</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57837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进度</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schedule</a:t>
            </a:r>
            <a:endParaRPr lang="zh-CN" altLang="en-US" dirty="0">
              <a:latin typeface="微软雅黑 Light" panose="020B0502040204020203" pitchFamily="34" charset="-122"/>
              <a:ea typeface="微软雅黑 Light" panose="020B0502040204020203" pitchFamily="34" charset="-122"/>
            </a:endParaRPr>
          </a:p>
        </p:txBody>
      </p:sp>
      <p:cxnSp>
        <p:nvCxnSpPr>
          <p:cNvPr id="6" name="直接连接符 5">
            <a:extLst>
              <a:ext uri="{FF2B5EF4-FFF2-40B4-BE49-F238E27FC236}">
                <a16:creationId xmlns:a16="http://schemas.microsoft.com/office/drawing/2014/main" id="{777BFFF7-3A1D-4AC6-A1B0-6AA8878863C2}"/>
              </a:ext>
            </a:extLst>
          </p:cNvPr>
          <p:cNvCxnSpPr/>
          <p:nvPr/>
        </p:nvCxnSpPr>
        <p:spPr>
          <a:xfrm>
            <a:off x="1482726" y="3725128"/>
            <a:ext cx="9115425" cy="0"/>
          </a:xfrm>
          <a:prstGeom prst="line">
            <a:avLst/>
          </a:prstGeom>
          <a:ln w="38100"/>
        </p:spPr>
        <p:style>
          <a:lnRef idx="3">
            <a:schemeClr val="dk1"/>
          </a:lnRef>
          <a:fillRef idx="0">
            <a:schemeClr val="dk1"/>
          </a:fillRef>
          <a:effectRef idx="2">
            <a:schemeClr val="dk1"/>
          </a:effectRef>
          <a:fontRef idx="minor">
            <a:schemeClr val="tx1"/>
          </a:fontRef>
        </p:style>
      </p:cxnSp>
      <p:sp>
        <p:nvSpPr>
          <p:cNvPr id="2" name="圆角矩形标注 1"/>
          <p:cNvSpPr/>
          <p:nvPr/>
        </p:nvSpPr>
        <p:spPr>
          <a:xfrm>
            <a:off x="1652954" y="2303584"/>
            <a:ext cx="1512277" cy="1143000"/>
          </a:xfrm>
          <a:prstGeom prst="wedgeRoundRectCallout">
            <a:avLst>
              <a:gd name="adj1" fmla="val -20833"/>
              <a:gd name="adj2" fmla="val 75577"/>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3" name="圆角矩形标注 42"/>
          <p:cNvSpPr/>
          <p:nvPr/>
        </p:nvSpPr>
        <p:spPr>
          <a:xfrm rot="10800000">
            <a:off x="3190635" y="4037735"/>
            <a:ext cx="1512277" cy="1143000"/>
          </a:xfrm>
          <a:prstGeom prst="wedgeRoundRectCallout">
            <a:avLst>
              <a:gd name="adj1" fmla="val -20833"/>
              <a:gd name="adj2" fmla="val 75577"/>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4" name="圆角矩形标注 43"/>
          <p:cNvSpPr/>
          <p:nvPr/>
        </p:nvSpPr>
        <p:spPr>
          <a:xfrm>
            <a:off x="4492019" y="2303584"/>
            <a:ext cx="1512277" cy="1143000"/>
          </a:xfrm>
          <a:prstGeom prst="wedgeRoundRectCallout">
            <a:avLst>
              <a:gd name="adj1" fmla="val -20833"/>
              <a:gd name="adj2" fmla="val 755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圆角矩形标注 44"/>
          <p:cNvSpPr/>
          <p:nvPr/>
        </p:nvSpPr>
        <p:spPr>
          <a:xfrm rot="10800000">
            <a:off x="5746389" y="4037735"/>
            <a:ext cx="1512277" cy="1143000"/>
          </a:xfrm>
          <a:prstGeom prst="wedgeRoundRectCallout">
            <a:avLst>
              <a:gd name="adj1" fmla="val -20833"/>
              <a:gd name="adj2" fmla="val 75577"/>
              <a:gd name="adj3" fmla="val 16667"/>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 name="椭圆 2"/>
          <p:cNvSpPr/>
          <p:nvPr/>
        </p:nvSpPr>
        <p:spPr>
          <a:xfrm flipH="1">
            <a:off x="6497836" y="3660455"/>
            <a:ext cx="130910" cy="1293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标注 45"/>
          <p:cNvSpPr/>
          <p:nvPr/>
        </p:nvSpPr>
        <p:spPr>
          <a:xfrm>
            <a:off x="7331084" y="2313869"/>
            <a:ext cx="1512277" cy="1143000"/>
          </a:xfrm>
          <a:prstGeom prst="wedgeRoundRectCallout">
            <a:avLst>
              <a:gd name="adj1" fmla="val -20833"/>
              <a:gd name="adj2" fmla="val 75577"/>
              <a:gd name="adj3" fmla="val 16667"/>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矩形 46"/>
          <p:cNvSpPr/>
          <p:nvPr/>
        </p:nvSpPr>
        <p:spPr>
          <a:xfrm>
            <a:off x="3444070" y="4037735"/>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文本</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审核</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48" name="矩形 47"/>
          <p:cNvSpPr/>
          <p:nvPr/>
        </p:nvSpPr>
        <p:spPr>
          <a:xfrm>
            <a:off x="1906390" y="2354128"/>
            <a:ext cx="1005403" cy="1077218"/>
          </a:xfrm>
          <a:prstGeom prst="rect">
            <a:avLst/>
          </a:prstGeom>
          <a:noFill/>
        </p:spPr>
        <p:txBody>
          <a:bodyPr wrap="none" lIns="91440" tIns="45720" rIns="91440" bIns="45720">
            <a:spAutoFit/>
          </a:bodyPr>
          <a:lstStyle/>
          <a:p>
            <a:pPr algn="ctr"/>
            <a:r>
              <a:rPr lang="zh-CN" altLang="en-US" sz="3200" dirty="0" smtClean="0">
                <a:ln w="0"/>
                <a:effectLst>
                  <a:outerShdw blurRad="38100" dist="19050" dir="2700000" algn="tl" rotWithShape="0">
                    <a:schemeClr val="dk1">
                      <a:alpha val="40000"/>
                    </a:schemeClr>
                  </a:outerShdw>
                </a:effectLst>
              </a:rPr>
              <a:t>整体</a:t>
            </a:r>
            <a:r>
              <a:rPr lang="en-US" altLang="zh-CN" sz="3200" dirty="0" smtClean="0">
                <a:ln w="0"/>
                <a:effectLst>
                  <a:outerShdw blurRad="38100" dist="19050" dir="2700000" algn="tl" rotWithShape="0">
                    <a:schemeClr val="dk1">
                      <a:alpha val="40000"/>
                    </a:schemeClr>
                  </a:outerShdw>
                </a:effectLst>
              </a:rPr>
              <a:t/>
            </a:r>
            <a:br>
              <a:rPr lang="en-US" altLang="zh-CN" sz="3200" dirty="0" smtClean="0">
                <a:ln w="0"/>
                <a:effectLst>
                  <a:outerShdw blurRad="38100" dist="19050" dir="2700000" algn="tl" rotWithShape="0">
                    <a:schemeClr val="dk1">
                      <a:alpha val="40000"/>
                    </a:schemeClr>
                  </a:outerShdw>
                </a:effectLst>
              </a:rPr>
            </a:br>
            <a:r>
              <a:rPr lang="zh-CN" altLang="en-US" sz="3200" dirty="0" smtClean="0">
                <a:ln w="0"/>
                <a:effectLst>
                  <a:outerShdw blurRad="38100" dist="19050" dir="2700000" algn="tl" rotWithShape="0">
                    <a:schemeClr val="dk1">
                      <a:alpha val="40000"/>
                    </a:schemeClr>
                  </a:outerShdw>
                </a:effectLst>
              </a:rPr>
              <a:t>设计</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49" name="矩形 48"/>
          <p:cNvSpPr/>
          <p:nvPr/>
        </p:nvSpPr>
        <p:spPr>
          <a:xfrm>
            <a:off x="4740984" y="2325579"/>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视频</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审核</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0" name="矩形 49"/>
          <p:cNvSpPr/>
          <p:nvPr/>
        </p:nvSpPr>
        <p:spPr>
          <a:xfrm>
            <a:off x="5964965" y="4070626"/>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用户</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特征</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1" name="矩形 50"/>
          <p:cNvSpPr/>
          <p:nvPr/>
        </p:nvSpPr>
        <p:spPr>
          <a:xfrm>
            <a:off x="7584519" y="2359462"/>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态势</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感知</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92808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Q&amp;A</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Question &amp; Answer</a:t>
            </a:r>
            <a:endParaRPr lang="zh-CN" altLang="en-US"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835276" y="1792620"/>
            <a:ext cx="8328389" cy="3785652"/>
          </a:xfrm>
          <a:prstGeom prst="rect">
            <a:avLst/>
          </a:prstGeom>
        </p:spPr>
        <p:txBody>
          <a:bodyPr wrap="square">
            <a:spAutoFit/>
          </a:bodyPr>
          <a:lstStyle/>
          <a:p>
            <a:pPr marL="342900" indent="-342900">
              <a:buAutoNum type="arabicPeriod"/>
            </a:pPr>
            <a:r>
              <a:rPr lang="zh-CN" altLang="en-US" sz="4000" dirty="0" smtClean="0">
                <a:latin typeface="黑体" panose="02010609060101010101" pitchFamily="49" charset="-122"/>
                <a:ea typeface="黑体" panose="02010609060101010101" pitchFamily="49" charset="-122"/>
              </a:rPr>
              <a:t>用户特征模块缺乏真实的数据集</a:t>
            </a:r>
            <a:endParaRPr lang="en-US" altLang="zh-CN" sz="4000" dirty="0">
              <a:latin typeface="黑体" panose="02010609060101010101" pitchFamily="49" charset="-122"/>
              <a:ea typeface="黑体" panose="02010609060101010101" pitchFamily="49" charset="-122"/>
            </a:endParaRPr>
          </a:p>
          <a:p>
            <a:pPr marL="342900" indent="-342900">
              <a:buAutoNum type="arabicPeriod"/>
            </a:pPr>
            <a:endParaRPr lang="en-US" altLang="zh-CN" sz="4000" dirty="0">
              <a:latin typeface="黑体" panose="02010609060101010101" pitchFamily="49" charset="-122"/>
              <a:ea typeface="黑体" panose="02010609060101010101" pitchFamily="49" charset="-122"/>
            </a:endParaRPr>
          </a:p>
          <a:p>
            <a:pPr marL="342900" indent="-342900">
              <a:buFontTx/>
              <a:buAutoNum type="arabicPeriod"/>
            </a:pPr>
            <a:r>
              <a:rPr lang="zh-CN" altLang="en-US" sz="4000" dirty="0" smtClean="0">
                <a:latin typeface="黑体" panose="02010609060101010101" pitchFamily="49" charset="-122"/>
                <a:ea typeface="黑体" panose="02010609060101010101" pitchFamily="49" charset="-122"/>
              </a:rPr>
              <a:t>对于误判情境下的反馈与处理</a:t>
            </a:r>
            <a:endParaRPr lang="en-US" altLang="zh-CN" sz="4000" dirty="0" smtClean="0">
              <a:latin typeface="黑体" panose="02010609060101010101" pitchFamily="49" charset="-122"/>
              <a:ea typeface="黑体" panose="02010609060101010101" pitchFamily="49" charset="-122"/>
            </a:endParaRPr>
          </a:p>
          <a:p>
            <a:pPr marL="342900" indent="-342900">
              <a:buFontTx/>
              <a:buAutoNum type="arabicPeriod"/>
            </a:pPr>
            <a:endParaRPr lang="en-US" altLang="zh-CN" sz="4000" dirty="0">
              <a:latin typeface="黑体" panose="02010609060101010101" pitchFamily="49" charset="-122"/>
              <a:ea typeface="黑体" panose="02010609060101010101" pitchFamily="49" charset="-122"/>
            </a:endParaRPr>
          </a:p>
          <a:p>
            <a:pPr marL="342900" indent="-342900">
              <a:buFontTx/>
              <a:buAutoNum type="arabicPeriod"/>
            </a:pPr>
            <a:r>
              <a:rPr lang="zh-CN" altLang="en-US" sz="4000" dirty="0" smtClean="0">
                <a:latin typeface="黑体" panose="02010609060101010101" pitchFamily="49" charset="-122"/>
                <a:ea typeface="黑体" panose="02010609060101010101" pitchFamily="49" charset="-122"/>
              </a:rPr>
              <a:t>态势</a:t>
            </a:r>
            <a:r>
              <a:rPr lang="zh-CN" altLang="en-US" sz="4000" dirty="0">
                <a:latin typeface="黑体" panose="02010609060101010101" pitchFamily="49" charset="-122"/>
                <a:ea typeface="黑体" panose="02010609060101010101" pitchFamily="49" charset="-122"/>
              </a:rPr>
              <a:t>感知还能做什么</a:t>
            </a:r>
            <a:r>
              <a:rPr lang="en-US" altLang="zh-CN" sz="4000" dirty="0">
                <a:latin typeface="黑体" panose="02010609060101010101" pitchFamily="49" charset="-122"/>
                <a:ea typeface="黑体" panose="02010609060101010101" pitchFamily="49" charset="-122"/>
              </a:rPr>
              <a:t>?</a:t>
            </a:r>
          </a:p>
          <a:p>
            <a:pPr marL="342900" indent="-342900">
              <a:buAutoNum type="arabicPeriod"/>
            </a:pPr>
            <a:endParaRPr lang="en-US" altLang="zh-CN"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2868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8"/>
          </p:nvPr>
        </p:nvSpPr>
        <p:spPr>
          <a:xfrm>
            <a:off x="835276" y="498164"/>
            <a:ext cx="3543293"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目标</a:t>
            </a:r>
            <a:endParaRPr lang="zh-CN" altLang="en-US" dirty="0">
              <a:latin typeface="微软雅黑 Light" panose="020B0502040204020203" pitchFamily="34" charset="-122"/>
              <a:ea typeface="微软雅黑 Light" panose="020B0502040204020203" pitchFamily="34" charset="-122"/>
            </a:endParaRPr>
          </a:p>
        </p:txBody>
      </p:sp>
      <p:sp>
        <p:nvSpPr>
          <p:cNvPr id="3" name="文本占位符 2"/>
          <p:cNvSpPr>
            <a:spLocks noGrp="1"/>
          </p:cNvSpPr>
          <p:nvPr>
            <p:ph type="body" sz="quarter" idx="19"/>
          </p:nvPr>
        </p:nvSpPr>
        <p:spPr>
          <a:xfrm>
            <a:off x="835276" y="1033695"/>
            <a:ext cx="2974723" cy="369332"/>
          </a:xfrm>
        </p:spPr>
        <p:txBody>
          <a:bodyPr/>
          <a:lstStyle/>
          <a:p>
            <a:r>
              <a:rPr lang="en-US" altLang="zh-CN" dirty="0" smtClean="0">
                <a:latin typeface="微软雅黑 Light" panose="020B0502040204020203" pitchFamily="34" charset="-122"/>
                <a:ea typeface="微软雅黑 Light" panose="020B0502040204020203" pitchFamily="34" charset="-122"/>
              </a:rPr>
              <a:t>Goal</a:t>
            </a:r>
            <a:endParaRPr lang="zh-CN" altLang="en-US" dirty="0">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501160" y="1938558"/>
            <a:ext cx="7499840" cy="3970318"/>
          </a:xfrm>
          <a:prstGeom prst="rect">
            <a:avLst/>
          </a:prstGeom>
          <a:noFill/>
        </p:spPr>
        <p:txBody>
          <a:bodyPr wrap="square" rtlCol="0">
            <a:spAutoFit/>
          </a:bodyPr>
          <a:lstStyle/>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发现、识别恶意言论</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细致刻画恶意言论类别</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对于过热</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举报的人工审核反馈</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发现、识别、分类、打击恶意视频</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分析用户特征</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鉴别用户性质</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生成打击策略</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感知平台整体安全态势</a:t>
            </a:r>
            <a:r>
              <a:rPr lang="en-US" altLang="zh-CN" sz="2800" dirty="0" smtClean="0">
                <a:latin typeface="微软雅黑 Light" panose="020B0502040204020203" pitchFamily="34" charset="-122"/>
                <a:ea typeface="微软雅黑 Light" panose="020B0502040204020203" pitchFamily="34" charset="-122"/>
              </a:rPr>
              <a:t>, </a:t>
            </a:r>
            <a:r>
              <a:rPr lang="zh-CN" altLang="en-US" sz="2800" dirty="0" smtClean="0">
                <a:latin typeface="微软雅黑 Light" panose="020B0502040204020203" pitchFamily="34" charset="-122"/>
                <a:ea typeface="微软雅黑 Light" panose="020B0502040204020203" pitchFamily="34" charset="-122"/>
              </a:rPr>
              <a:t>统计、分析与预警</a:t>
            </a:r>
            <a:endParaRPr lang="en-US" altLang="zh-CN" sz="2800" dirty="0" smtClean="0">
              <a:latin typeface="微软雅黑 Light" panose="020B0502040204020203" pitchFamily="34" charset="-122"/>
              <a:ea typeface="微软雅黑 Light" panose="020B0502040204020203" pitchFamily="34" charset="-122"/>
            </a:endParaRPr>
          </a:p>
        </p:txBody>
      </p:sp>
      <p:sp>
        <p:nvSpPr>
          <p:cNvPr id="5" name="矩形 4"/>
          <p:cNvSpPr/>
          <p:nvPr/>
        </p:nvSpPr>
        <p:spPr>
          <a:xfrm>
            <a:off x="8826050" y="1541574"/>
            <a:ext cx="2031325" cy="4585871"/>
          </a:xfrm>
          <a:prstGeom prst="rect">
            <a:avLst/>
          </a:prstGeom>
        </p:spPr>
        <p:txBody>
          <a:bodyPr wrap="none">
            <a:spAutoFit/>
          </a:bodyPr>
          <a:lstStyle/>
          <a:p>
            <a:endParaRPr lang="en-US" altLang="zh-CN" sz="1600" dirty="0" smtClean="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文本审核</a:t>
            </a:r>
            <a:endParaRPr lang="en-US" altLang="zh-CN" sz="36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视频审核</a:t>
            </a:r>
            <a:endParaRPr lang="en-US" altLang="zh-CN" sz="3600" dirty="0" smtClean="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用户特征</a:t>
            </a:r>
            <a:endParaRPr lang="en-US" altLang="zh-CN" sz="36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态势感知</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363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anim calcmode="lin" valueType="num">
                                      <p:cBhvr>
                                        <p:cTn id="2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1000"/>
                                        <p:tgtEl>
                                          <p:spTgt spid="4">
                                            <p:txEl>
                                              <p:pRg st="8" end="8"/>
                                            </p:txEl>
                                          </p:spTgt>
                                        </p:tgtEl>
                                      </p:cBhvr>
                                    </p:animEffect>
                                    <p:anim calcmode="lin" valueType="num">
                                      <p:cBhvr>
                                        <p:cTn id="3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iterate type="lt">
                                    <p:tmPct val="0"/>
                                  </p:iterate>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1000"/>
                                        <p:tgtEl>
                                          <p:spTgt spid="5">
                                            <p:txEl>
                                              <p:pRg st="1" end="1"/>
                                            </p:txEl>
                                          </p:spTgt>
                                        </p:tgtEl>
                                      </p:cBhvr>
                                    </p:animEffect>
                                    <p:anim calcmode="lin" valueType="num">
                                      <p:cBhvr>
                                        <p:cTn id="3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iterate type="lt">
                                    <p:tmPct val="0"/>
                                  </p:iterate>
                                  <p:childTnLst>
                                    <p:set>
                                      <p:cBhvr>
                                        <p:cTn id="42" dur="1" fill="hold">
                                          <p:stCondLst>
                                            <p:cond delay="0"/>
                                          </p:stCondLst>
                                        </p:cTn>
                                        <p:tgtEl>
                                          <p:spTgt spid="5">
                                            <p:txEl>
                                              <p:pRg st="3" end="3"/>
                                            </p:txEl>
                                          </p:spTgt>
                                        </p:tgtEl>
                                        <p:attrNameLst>
                                          <p:attrName>style.visibility</p:attrName>
                                        </p:attrNameLst>
                                      </p:cBhvr>
                                      <p:to>
                                        <p:strVal val="visible"/>
                                      </p:to>
                                    </p:set>
                                    <p:animEffect transition="in" filter="fade">
                                      <p:cBhvr>
                                        <p:cTn id="43" dur="1000"/>
                                        <p:tgtEl>
                                          <p:spTgt spid="5">
                                            <p:txEl>
                                              <p:pRg st="3" end="3"/>
                                            </p:txEl>
                                          </p:spTgt>
                                        </p:tgtEl>
                                      </p:cBhvr>
                                    </p:animEffect>
                                    <p:anim calcmode="lin" valueType="num">
                                      <p:cBhvr>
                                        <p:cTn id="4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iterate type="lt">
                                    <p:tmPct val="0"/>
                                  </p:iterate>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iterate type="lt">
                                    <p:tmPct val="0"/>
                                  </p:iterate>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1000"/>
                                        <p:tgtEl>
                                          <p:spTgt spid="5">
                                            <p:txEl>
                                              <p:pRg st="8" end="8"/>
                                            </p:txEl>
                                          </p:spTgt>
                                        </p:tgtEl>
                                      </p:cBhvr>
                                    </p:animEffect>
                                    <p:anim calcmode="lin" valueType="num">
                                      <p:cBhvr>
                                        <p:cTn id="5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6" presetClass="emph" presetSubtype="0" fill="hold" nodeType="after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rgbClr val="FFC000"/>
                                        </p:clrVal>
                                      </p:to>
                                    </p:set>
                                    <p:set>
                                      <p:cBhvr>
                                        <p:cTn id="61" dur="500" fill="hold"/>
                                        <p:tgtEl>
                                          <p:spTgt spid="5">
                                            <p:txEl>
                                              <p:pRg st="1" end="1"/>
                                            </p:txEl>
                                          </p:spTgt>
                                        </p:tgtEl>
                                        <p:attrNameLst>
                                          <p:attrName>fillcolor</p:attrName>
                                        </p:attrNameLst>
                                      </p:cBhvr>
                                      <p:to>
                                        <p:clrVal>
                                          <a:srgbClr val="FFC000"/>
                                        </p:clrVal>
                                      </p:to>
                                    </p:set>
                                    <p:set>
                                      <p:cBhvr>
                                        <p:cTn id="62" dur="500" fill="hold"/>
                                        <p:tgtEl>
                                          <p:spTgt spid="5">
                                            <p:txEl>
                                              <p:pRg st="1" end="1"/>
                                            </p:txEl>
                                          </p:spTgt>
                                        </p:tgtEl>
                                        <p:attrNameLst>
                                          <p:attrName>fill.type</p:attrName>
                                        </p:attrNameLst>
                                      </p:cBhvr>
                                      <p:to>
                                        <p:strVal val="solid"/>
                                      </p:to>
                                    </p:set>
                                  </p:childTnLst>
                                </p:cTn>
                              </p:par>
                            </p:childTnLst>
                          </p:cTn>
                        </p:par>
                        <p:par>
                          <p:cTn id="63" fill="hold">
                            <p:stCondLst>
                              <p:cond delay="9560"/>
                            </p:stCondLst>
                            <p:childTnLst>
                              <p:par>
                                <p:cTn id="64" presetID="16" presetClass="emph" presetSubtype="0" fill="hold" nodeType="afterEffect">
                                  <p:stCondLst>
                                    <p:cond delay="0"/>
                                  </p:stCondLst>
                                  <p:iterate type="lt">
                                    <p:tmPct val="4000"/>
                                  </p:iterate>
                                  <p:childTnLst>
                                    <p:set>
                                      <p:cBhvr override="childStyle">
                                        <p:cTn id="65" dur="500" fill="hold"/>
                                        <p:tgtEl>
                                          <p:spTgt spid="5">
                                            <p:txEl>
                                              <p:pRg st="3" end="3"/>
                                            </p:txEl>
                                          </p:spTgt>
                                        </p:tgtEl>
                                        <p:attrNameLst>
                                          <p:attrName>style.color</p:attrName>
                                        </p:attrNameLst>
                                      </p:cBhvr>
                                      <p:to>
                                        <p:clrVal>
                                          <a:srgbClr val="F4B183"/>
                                        </p:clrVal>
                                      </p:to>
                                    </p:set>
                                    <p:set>
                                      <p:cBhvr>
                                        <p:cTn id="66" dur="500" fill="hold"/>
                                        <p:tgtEl>
                                          <p:spTgt spid="5">
                                            <p:txEl>
                                              <p:pRg st="3" end="3"/>
                                            </p:txEl>
                                          </p:spTgt>
                                        </p:tgtEl>
                                        <p:attrNameLst>
                                          <p:attrName>fillcolor</p:attrName>
                                        </p:attrNameLst>
                                      </p:cBhvr>
                                      <p:to>
                                        <p:clrVal>
                                          <a:srgbClr val="F4B183"/>
                                        </p:clrVal>
                                      </p:to>
                                    </p:set>
                                    <p:set>
                                      <p:cBhvr>
                                        <p:cTn id="67" dur="500" fill="hold"/>
                                        <p:tgtEl>
                                          <p:spTgt spid="5">
                                            <p:txEl>
                                              <p:pRg st="3" end="3"/>
                                            </p:txEl>
                                          </p:spTgt>
                                        </p:tgtEl>
                                        <p:attrNameLst>
                                          <p:attrName>fill.type</p:attrName>
                                        </p:attrNameLst>
                                      </p:cBhvr>
                                      <p:to>
                                        <p:strVal val="solid"/>
                                      </p:to>
                                    </p:set>
                                  </p:childTnLst>
                                </p:cTn>
                              </p:par>
                            </p:childTnLst>
                          </p:cTn>
                        </p:par>
                        <p:par>
                          <p:cTn id="68" fill="hold">
                            <p:stCondLst>
                              <p:cond delay="10120"/>
                            </p:stCondLst>
                            <p:childTnLst>
                              <p:par>
                                <p:cTn id="69" presetID="16" presetClass="emph" presetSubtype="0" fill="hold" nodeType="afterEffect">
                                  <p:stCondLst>
                                    <p:cond delay="0"/>
                                  </p:stCondLst>
                                  <p:iterate type="lt">
                                    <p:tmPct val="4000"/>
                                  </p:iterate>
                                  <p:childTnLst>
                                    <p:set>
                                      <p:cBhvr override="childStyle">
                                        <p:cTn id="70" dur="500" fill="hold"/>
                                        <p:tgtEl>
                                          <p:spTgt spid="5">
                                            <p:txEl>
                                              <p:pRg st="6" end="6"/>
                                            </p:txEl>
                                          </p:spTgt>
                                        </p:tgtEl>
                                        <p:attrNameLst>
                                          <p:attrName>style.color</p:attrName>
                                        </p:attrNameLst>
                                      </p:cBhvr>
                                      <p:to>
                                        <p:clrVal>
                                          <a:srgbClr val="92D050"/>
                                        </p:clrVal>
                                      </p:to>
                                    </p:set>
                                    <p:set>
                                      <p:cBhvr>
                                        <p:cTn id="71" dur="500" fill="hold"/>
                                        <p:tgtEl>
                                          <p:spTgt spid="5">
                                            <p:txEl>
                                              <p:pRg st="6" end="6"/>
                                            </p:txEl>
                                          </p:spTgt>
                                        </p:tgtEl>
                                        <p:attrNameLst>
                                          <p:attrName>fillcolor</p:attrName>
                                        </p:attrNameLst>
                                      </p:cBhvr>
                                      <p:to>
                                        <p:clrVal>
                                          <a:srgbClr val="92D050"/>
                                        </p:clrVal>
                                      </p:to>
                                    </p:set>
                                    <p:set>
                                      <p:cBhvr>
                                        <p:cTn id="72" dur="500" fill="hold"/>
                                        <p:tgtEl>
                                          <p:spTgt spid="5">
                                            <p:txEl>
                                              <p:pRg st="6" end="6"/>
                                            </p:txEl>
                                          </p:spTgt>
                                        </p:tgtEl>
                                        <p:attrNameLst>
                                          <p:attrName>fill.type</p:attrName>
                                        </p:attrNameLst>
                                      </p:cBhvr>
                                      <p:to>
                                        <p:strVal val="solid"/>
                                      </p:to>
                                    </p:set>
                                  </p:childTnLst>
                                </p:cTn>
                              </p:par>
                            </p:childTnLst>
                          </p:cTn>
                        </p:par>
                        <p:par>
                          <p:cTn id="73" fill="hold">
                            <p:stCondLst>
                              <p:cond delay="10680"/>
                            </p:stCondLst>
                            <p:childTnLst>
                              <p:par>
                                <p:cTn id="74" presetID="16" presetClass="emph" presetSubtype="0" fill="hold" nodeType="afterEffect">
                                  <p:stCondLst>
                                    <p:cond delay="0"/>
                                  </p:stCondLst>
                                  <p:iterate type="lt">
                                    <p:tmPct val="4000"/>
                                  </p:iterate>
                                  <p:childTnLst>
                                    <p:set>
                                      <p:cBhvr override="childStyle">
                                        <p:cTn id="75" dur="500" fill="hold"/>
                                        <p:tgtEl>
                                          <p:spTgt spid="5">
                                            <p:txEl>
                                              <p:pRg st="8" end="8"/>
                                            </p:txEl>
                                          </p:spTgt>
                                        </p:tgtEl>
                                        <p:attrNameLst>
                                          <p:attrName>style.color</p:attrName>
                                        </p:attrNameLst>
                                      </p:cBhvr>
                                      <p:to>
                                        <p:clrVal>
                                          <a:srgbClr val="00B0F0"/>
                                        </p:clrVal>
                                      </p:to>
                                    </p:set>
                                    <p:set>
                                      <p:cBhvr>
                                        <p:cTn id="76" dur="500" fill="hold"/>
                                        <p:tgtEl>
                                          <p:spTgt spid="5">
                                            <p:txEl>
                                              <p:pRg st="8" end="8"/>
                                            </p:txEl>
                                          </p:spTgt>
                                        </p:tgtEl>
                                        <p:attrNameLst>
                                          <p:attrName>fillcolor</p:attrName>
                                        </p:attrNameLst>
                                      </p:cBhvr>
                                      <p:to>
                                        <p:clrVal>
                                          <a:srgbClr val="00B0F0"/>
                                        </p:clrVal>
                                      </p:to>
                                    </p:set>
                                    <p:set>
                                      <p:cBhvr>
                                        <p:cTn id="77" dur="500" fill="hold"/>
                                        <p:tgtEl>
                                          <p:spTgt spid="5">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stretch>
            <a:fillRect/>
          </a:stretch>
        </p:blipFill>
        <p:spPr>
          <a:xfrm>
            <a:off x="7271782" y="3783780"/>
            <a:ext cx="4772879" cy="2718619"/>
          </a:xfrm>
          <a:prstGeom prst="rect">
            <a:avLst/>
          </a:prstGeom>
        </p:spPr>
      </p:pic>
      <p:sp>
        <p:nvSpPr>
          <p:cNvPr id="33" name="文本占位符 1"/>
          <p:cNvSpPr>
            <a:spLocks noGrp="1"/>
          </p:cNvSpPr>
          <p:nvPr>
            <p:ph type="body" sz="quarter" idx="18"/>
          </p:nvPr>
        </p:nvSpPr>
        <p:spPr>
          <a:xfrm>
            <a:off x="835276" y="498164"/>
            <a:ext cx="3543293"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架构</a:t>
            </a:r>
            <a:endParaRPr lang="zh-CN" altLang="en-US" dirty="0">
              <a:latin typeface="微软雅黑 Light" panose="020B0502040204020203" pitchFamily="34" charset="-122"/>
              <a:ea typeface="微软雅黑 Light" panose="020B0502040204020203" pitchFamily="34" charset="-122"/>
            </a:endParaRPr>
          </a:p>
        </p:txBody>
      </p:sp>
      <p:sp>
        <p:nvSpPr>
          <p:cNvPr id="34" name="文本占位符 2"/>
          <p:cNvSpPr>
            <a:spLocks noGrp="1"/>
          </p:cNvSpPr>
          <p:nvPr>
            <p:ph type="body" sz="quarter" idx="19"/>
          </p:nvPr>
        </p:nvSpPr>
        <p:spPr>
          <a:xfrm>
            <a:off x="835276" y="1033695"/>
            <a:ext cx="2974723" cy="369332"/>
          </a:xfrm>
        </p:spPr>
        <p:txBody>
          <a:bodyPr/>
          <a:lstStyle/>
          <a:p>
            <a:r>
              <a:rPr lang="en-US" altLang="zh-CN" dirty="0" smtClean="0">
                <a:latin typeface="微软雅黑 Light" panose="020B0502040204020203" pitchFamily="34" charset="-122"/>
                <a:ea typeface="微软雅黑 Light" panose="020B0502040204020203" pitchFamily="34" charset="-122"/>
              </a:rPr>
              <a:t>Architecture</a:t>
            </a:r>
            <a:endParaRPr lang="zh-CN" altLang="en-US" dirty="0">
              <a:latin typeface="微软雅黑 Light" panose="020B0502040204020203" pitchFamily="34" charset="-122"/>
              <a:ea typeface="微软雅黑 Light" panose="020B0502040204020203" pitchFamily="34" charset="-122"/>
            </a:endParaRPr>
          </a:p>
        </p:txBody>
      </p:sp>
      <p:pic>
        <p:nvPicPr>
          <p:cNvPr id="44" name="图片 43"/>
          <p:cNvPicPr>
            <a:picLocks noChangeAspect="1"/>
          </p:cNvPicPr>
          <p:nvPr/>
        </p:nvPicPr>
        <p:blipFill>
          <a:blip r:embed="rId4"/>
          <a:stretch>
            <a:fillRect/>
          </a:stretch>
        </p:blipFill>
        <p:spPr>
          <a:xfrm>
            <a:off x="2540617" y="3783781"/>
            <a:ext cx="5180723" cy="2718619"/>
          </a:xfrm>
          <a:prstGeom prst="rect">
            <a:avLst/>
          </a:prstGeom>
        </p:spPr>
      </p:pic>
      <p:pic>
        <p:nvPicPr>
          <p:cNvPr id="46" name="图片 45"/>
          <p:cNvPicPr>
            <a:picLocks noChangeAspect="1"/>
          </p:cNvPicPr>
          <p:nvPr/>
        </p:nvPicPr>
        <p:blipFill>
          <a:blip r:embed="rId5"/>
          <a:stretch>
            <a:fillRect/>
          </a:stretch>
        </p:blipFill>
        <p:spPr>
          <a:xfrm>
            <a:off x="2540617" y="2353049"/>
            <a:ext cx="9466306" cy="1578115"/>
          </a:xfrm>
          <a:prstGeom prst="rect">
            <a:avLst/>
          </a:prstGeom>
        </p:spPr>
      </p:pic>
      <p:pic>
        <p:nvPicPr>
          <p:cNvPr id="47" name="图片 46"/>
          <p:cNvPicPr>
            <a:picLocks noChangeAspect="1"/>
          </p:cNvPicPr>
          <p:nvPr/>
        </p:nvPicPr>
        <p:blipFill>
          <a:blip r:embed="rId6"/>
          <a:stretch>
            <a:fillRect/>
          </a:stretch>
        </p:blipFill>
        <p:spPr>
          <a:xfrm>
            <a:off x="2540617" y="941597"/>
            <a:ext cx="9466306" cy="1578115"/>
          </a:xfrm>
          <a:prstGeom prst="rect">
            <a:avLst/>
          </a:prstGeom>
        </p:spPr>
      </p:pic>
      <p:sp>
        <p:nvSpPr>
          <p:cNvPr id="48" name="矩形 47"/>
          <p:cNvSpPr/>
          <p:nvPr/>
        </p:nvSpPr>
        <p:spPr>
          <a:xfrm>
            <a:off x="835276" y="4887384"/>
            <a:ext cx="1107996" cy="646331"/>
          </a:xfrm>
          <a:prstGeom prst="rect">
            <a:avLst/>
          </a:prstGeom>
        </p:spPr>
        <p:txBody>
          <a:bodyPr wrap="none">
            <a:spAutoFit/>
          </a:bodyPr>
          <a:lstStyle/>
          <a:p>
            <a:r>
              <a:rPr lang="zh-CN" altLang="en-US" sz="3600" dirty="0" smtClean="0"/>
              <a:t>数据</a:t>
            </a:r>
            <a:endParaRPr lang="zh-CN" altLang="en-US" sz="3600" dirty="0"/>
          </a:p>
        </p:txBody>
      </p:sp>
      <p:sp>
        <p:nvSpPr>
          <p:cNvPr id="49" name="矩形 48"/>
          <p:cNvSpPr/>
          <p:nvPr/>
        </p:nvSpPr>
        <p:spPr>
          <a:xfrm>
            <a:off x="872180" y="3159055"/>
            <a:ext cx="1107996" cy="646331"/>
          </a:xfrm>
          <a:prstGeom prst="rect">
            <a:avLst/>
          </a:prstGeom>
        </p:spPr>
        <p:txBody>
          <a:bodyPr wrap="none">
            <a:spAutoFit/>
          </a:bodyPr>
          <a:lstStyle/>
          <a:p>
            <a:r>
              <a:rPr lang="zh-CN" altLang="en-US" sz="3600" dirty="0" smtClean="0"/>
              <a:t>用户</a:t>
            </a:r>
            <a:endParaRPr lang="zh-CN" altLang="en-US" sz="3600" dirty="0"/>
          </a:p>
        </p:txBody>
      </p:sp>
      <p:sp>
        <p:nvSpPr>
          <p:cNvPr id="50" name="矩形 49"/>
          <p:cNvSpPr/>
          <p:nvPr/>
        </p:nvSpPr>
        <p:spPr>
          <a:xfrm>
            <a:off x="879587" y="1615392"/>
            <a:ext cx="1107996" cy="646331"/>
          </a:xfrm>
          <a:prstGeom prst="rect">
            <a:avLst/>
          </a:prstGeom>
        </p:spPr>
        <p:txBody>
          <a:bodyPr wrap="none">
            <a:spAutoFit/>
          </a:bodyPr>
          <a:lstStyle/>
          <a:p>
            <a:r>
              <a:rPr lang="zh-CN" altLang="en-US" sz="3600" dirty="0" smtClean="0"/>
              <a:t>态势</a:t>
            </a:r>
            <a:endParaRPr lang="zh-CN" altLang="en-US" sz="3600" dirty="0"/>
          </a:p>
        </p:txBody>
      </p:sp>
    </p:spTree>
    <p:extLst>
      <p:ext uri="{BB962C8B-B14F-4D97-AF65-F5344CB8AC3E}">
        <p14:creationId xmlns:p14="http://schemas.microsoft.com/office/powerpoint/2010/main" val="1369984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50"/>
                                        <p:tgtEl>
                                          <p:spTgt spid="44"/>
                                        </p:tgtEl>
                                      </p:cBhvr>
                                    </p:animEffect>
                                    <p:anim calcmode="lin" valueType="num">
                                      <p:cBhvr>
                                        <p:cTn id="8" dur="750" fill="hold"/>
                                        <p:tgtEl>
                                          <p:spTgt spid="44"/>
                                        </p:tgtEl>
                                        <p:attrNameLst>
                                          <p:attrName>ppt_x</p:attrName>
                                        </p:attrNameLst>
                                      </p:cBhvr>
                                      <p:tavLst>
                                        <p:tav tm="0">
                                          <p:val>
                                            <p:strVal val="#ppt_x"/>
                                          </p:val>
                                        </p:tav>
                                        <p:tav tm="100000">
                                          <p:val>
                                            <p:strVal val="#ppt_x"/>
                                          </p:val>
                                        </p:tav>
                                      </p:tavLst>
                                    </p:anim>
                                    <p:anim calcmode="lin" valueType="num">
                                      <p:cBhvr>
                                        <p:cTn id="9" dur="75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50"/>
                                        <p:tgtEl>
                                          <p:spTgt spid="45"/>
                                        </p:tgtEl>
                                      </p:cBhvr>
                                    </p:animEffect>
                                    <p:anim calcmode="lin" valueType="num">
                                      <p:cBhvr>
                                        <p:cTn id="14" dur="750" fill="hold"/>
                                        <p:tgtEl>
                                          <p:spTgt spid="45"/>
                                        </p:tgtEl>
                                        <p:attrNameLst>
                                          <p:attrName>ppt_x</p:attrName>
                                        </p:attrNameLst>
                                      </p:cBhvr>
                                      <p:tavLst>
                                        <p:tav tm="0">
                                          <p:val>
                                            <p:strVal val="#ppt_x"/>
                                          </p:val>
                                        </p:tav>
                                        <p:tav tm="100000">
                                          <p:val>
                                            <p:strVal val="#ppt_x"/>
                                          </p:val>
                                        </p:tav>
                                      </p:tavLst>
                                    </p:anim>
                                    <p:anim calcmode="lin" valueType="num">
                                      <p:cBhvr>
                                        <p:cTn id="15" dur="75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750"/>
                                        <p:tgtEl>
                                          <p:spTgt spid="46"/>
                                        </p:tgtEl>
                                      </p:cBhvr>
                                    </p:animEffect>
                                    <p:anim calcmode="lin" valueType="num">
                                      <p:cBhvr>
                                        <p:cTn id="20" dur="750" fill="hold"/>
                                        <p:tgtEl>
                                          <p:spTgt spid="46"/>
                                        </p:tgtEl>
                                        <p:attrNameLst>
                                          <p:attrName>ppt_x</p:attrName>
                                        </p:attrNameLst>
                                      </p:cBhvr>
                                      <p:tavLst>
                                        <p:tav tm="0">
                                          <p:val>
                                            <p:strVal val="#ppt_x"/>
                                          </p:val>
                                        </p:tav>
                                        <p:tav tm="100000">
                                          <p:val>
                                            <p:strVal val="#ppt_x"/>
                                          </p:val>
                                        </p:tav>
                                      </p:tavLst>
                                    </p:anim>
                                    <p:anim calcmode="lin" valueType="num">
                                      <p:cBhvr>
                                        <p:cTn id="21" dur="75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750"/>
                                        <p:tgtEl>
                                          <p:spTgt spid="47"/>
                                        </p:tgtEl>
                                      </p:cBhvr>
                                    </p:animEffect>
                                    <p:anim calcmode="lin" valueType="num">
                                      <p:cBhvr>
                                        <p:cTn id="26" dur="750" fill="hold"/>
                                        <p:tgtEl>
                                          <p:spTgt spid="47"/>
                                        </p:tgtEl>
                                        <p:attrNameLst>
                                          <p:attrName>ppt_x</p:attrName>
                                        </p:attrNameLst>
                                      </p:cBhvr>
                                      <p:tavLst>
                                        <p:tav tm="0">
                                          <p:val>
                                            <p:strVal val="#ppt_x"/>
                                          </p:val>
                                        </p:tav>
                                        <p:tav tm="100000">
                                          <p:val>
                                            <p:strVal val="#ppt_x"/>
                                          </p:val>
                                        </p:tav>
                                      </p:tavLst>
                                    </p:anim>
                                    <p:anim calcmode="lin" valueType="num">
                                      <p:cBhvr>
                                        <p:cTn id="27" dur="75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ph type="body" sz="quarter" idx="18"/>
          </p:nvPr>
        </p:nvSpPr>
        <p:spPr>
          <a:xfrm>
            <a:off x="835276" y="498164"/>
            <a:ext cx="4021859" cy="978729"/>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文本审核</a:t>
            </a:r>
            <a:endParaRPr lang="zh-CN" altLang="en-US" dirty="0">
              <a:latin typeface="微软雅黑 Light" panose="020B0502040204020203" pitchFamily="34" charset="-122"/>
              <a:ea typeface="微软雅黑 Light" panose="020B0502040204020203" pitchFamily="34" charset="-122"/>
            </a:endParaRPr>
          </a:p>
        </p:txBody>
      </p:sp>
      <p:sp>
        <p:nvSpPr>
          <p:cNvPr id="8" name="文本占位符 2"/>
          <p:cNvSpPr>
            <a:spLocks noGrp="1"/>
          </p:cNvSpPr>
          <p:nvPr>
            <p:ph type="body" sz="quarter" idx="19"/>
          </p:nvPr>
        </p:nvSpPr>
        <p:spPr>
          <a:xfrm>
            <a:off x="835276" y="1033696"/>
            <a:ext cx="8790505" cy="774571"/>
          </a:xfrm>
        </p:spPr>
        <p:txBody>
          <a:bodyPr/>
          <a:lstStyle/>
          <a:p>
            <a:r>
              <a:rPr lang="en-US" altLang="zh-CN" dirty="0" err="1" smtClean="0">
                <a:latin typeface="微软雅黑 Light" panose="020B0502040204020203" pitchFamily="34" charset="-122"/>
                <a:ea typeface="微软雅黑 Light" panose="020B0502040204020203" pitchFamily="34" charset="-122"/>
              </a:rPr>
              <a:t>TextAudit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发现</a:t>
            </a:r>
            <a:r>
              <a:rPr lang="zh-CN" altLang="en-US" dirty="0">
                <a:latin typeface="微软雅黑 Light" panose="020B0502040204020203" pitchFamily="34" charset="-122"/>
                <a:ea typeface="微软雅黑 Light" panose="020B0502040204020203" pitchFamily="34" charset="-122"/>
              </a:rPr>
              <a:t>、识别恶意言论</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细致刻画恶意言论类别</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stretch>
            <a:fillRect/>
          </a:stretch>
        </p:blipFill>
        <p:spPr>
          <a:xfrm>
            <a:off x="835276" y="1420981"/>
            <a:ext cx="10009239" cy="4762799"/>
          </a:xfrm>
          <a:prstGeom prst="rect">
            <a:avLst/>
          </a:prstGeom>
        </p:spPr>
      </p:pic>
      <p:sp>
        <p:nvSpPr>
          <p:cNvPr id="10" name="矩形 9"/>
          <p:cNvSpPr/>
          <p:nvPr/>
        </p:nvSpPr>
        <p:spPr>
          <a:xfrm>
            <a:off x="188945" y="6230208"/>
            <a:ext cx="646331" cy="369332"/>
          </a:xfrm>
          <a:prstGeom prst="rect">
            <a:avLst/>
          </a:prstGeom>
        </p:spPr>
        <p:txBody>
          <a:bodyPr wrap="none">
            <a:spAutoFit/>
          </a:bodyPr>
          <a:lstStyle/>
          <a:p>
            <a:r>
              <a:rPr lang="zh-CN" altLang="en-US" dirty="0" smtClean="0"/>
              <a:t>文本</a:t>
            </a:r>
            <a:endParaRPr lang="zh-CN" altLang="en-US" dirty="0"/>
          </a:p>
        </p:txBody>
      </p:sp>
      <p:sp>
        <p:nvSpPr>
          <p:cNvPr id="12" name="矩形 11"/>
          <p:cNvSpPr/>
          <p:nvPr/>
        </p:nvSpPr>
        <p:spPr>
          <a:xfrm>
            <a:off x="1481607" y="6230208"/>
            <a:ext cx="646331" cy="369332"/>
          </a:xfrm>
          <a:prstGeom prst="rect">
            <a:avLst/>
          </a:prstGeom>
        </p:spPr>
        <p:txBody>
          <a:bodyPr wrap="none">
            <a:spAutoFit/>
          </a:bodyPr>
          <a:lstStyle/>
          <a:p>
            <a:r>
              <a:rPr lang="zh-CN" altLang="en-US" dirty="0"/>
              <a:t>词组</a:t>
            </a:r>
          </a:p>
        </p:txBody>
      </p:sp>
      <p:sp>
        <p:nvSpPr>
          <p:cNvPr id="13" name="矩形 12"/>
          <p:cNvSpPr/>
          <p:nvPr/>
        </p:nvSpPr>
        <p:spPr>
          <a:xfrm>
            <a:off x="4178257" y="6230208"/>
            <a:ext cx="857927" cy="369332"/>
          </a:xfrm>
          <a:prstGeom prst="rect">
            <a:avLst/>
          </a:prstGeom>
        </p:spPr>
        <p:txBody>
          <a:bodyPr wrap="none">
            <a:spAutoFit/>
          </a:bodyPr>
          <a:lstStyle/>
          <a:p>
            <a:r>
              <a:rPr lang="en-US" altLang="zh-CN" dirty="0" smtClean="0"/>
              <a:t>TF-IDF</a:t>
            </a:r>
            <a:endParaRPr lang="zh-CN" altLang="en-US" dirty="0"/>
          </a:p>
        </p:txBody>
      </p:sp>
      <p:sp>
        <p:nvSpPr>
          <p:cNvPr id="14" name="矩形 13"/>
          <p:cNvSpPr/>
          <p:nvPr/>
        </p:nvSpPr>
        <p:spPr>
          <a:xfrm>
            <a:off x="6797263" y="6093181"/>
            <a:ext cx="646331" cy="646331"/>
          </a:xfrm>
          <a:prstGeom prst="rect">
            <a:avLst/>
          </a:prstGeom>
        </p:spPr>
        <p:txBody>
          <a:bodyPr wrap="square">
            <a:spAutoFit/>
          </a:bodyPr>
          <a:lstStyle/>
          <a:p>
            <a:r>
              <a:rPr lang="zh-CN" altLang="en-US" dirty="0" smtClean="0"/>
              <a:t>分类</a:t>
            </a:r>
            <a:r>
              <a:rPr lang="zh-CN" altLang="en-US" dirty="0"/>
              <a:t>结果</a:t>
            </a:r>
          </a:p>
        </p:txBody>
      </p:sp>
      <p:sp>
        <p:nvSpPr>
          <p:cNvPr id="15" name="矩形 14"/>
          <p:cNvSpPr/>
          <p:nvPr/>
        </p:nvSpPr>
        <p:spPr>
          <a:xfrm>
            <a:off x="8789320" y="6093181"/>
            <a:ext cx="646331" cy="646331"/>
          </a:xfrm>
          <a:prstGeom prst="rect">
            <a:avLst/>
          </a:prstGeom>
        </p:spPr>
        <p:txBody>
          <a:bodyPr wrap="none">
            <a:spAutoFit/>
          </a:bodyPr>
          <a:lstStyle/>
          <a:p>
            <a:r>
              <a:rPr lang="zh-CN" altLang="en-US" dirty="0" smtClean="0"/>
              <a:t>恶意</a:t>
            </a:r>
            <a:r>
              <a:rPr lang="en-US" altLang="zh-CN" dirty="0" smtClean="0"/>
              <a:t/>
            </a:r>
            <a:br>
              <a:rPr lang="en-US" altLang="zh-CN" dirty="0" smtClean="0"/>
            </a:br>
            <a:r>
              <a:rPr lang="zh-CN" altLang="en-US" dirty="0" smtClean="0"/>
              <a:t>类型</a:t>
            </a:r>
            <a:endParaRPr lang="zh-CN" altLang="en-US" dirty="0"/>
          </a:p>
        </p:txBody>
      </p:sp>
      <p:sp>
        <p:nvSpPr>
          <p:cNvPr id="37" name="矩形 36"/>
          <p:cNvSpPr/>
          <p:nvPr/>
        </p:nvSpPr>
        <p:spPr>
          <a:xfrm>
            <a:off x="10842749" y="6231681"/>
            <a:ext cx="1107996" cy="369332"/>
          </a:xfrm>
          <a:prstGeom prst="rect">
            <a:avLst/>
          </a:prstGeom>
        </p:spPr>
        <p:txBody>
          <a:bodyPr wrap="none">
            <a:spAutoFit/>
          </a:bodyPr>
          <a:lstStyle/>
          <a:p>
            <a:r>
              <a:rPr lang="zh-CN" altLang="en-US" dirty="0" smtClean="0"/>
              <a:t>审核记录</a:t>
            </a:r>
            <a:endParaRPr lang="zh-CN" altLang="en-US" dirty="0"/>
          </a:p>
        </p:txBody>
      </p:sp>
      <p:cxnSp>
        <p:nvCxnSpPr>
          <p:cNvPr id="47" name="直接箭头连接符 46"/>
          <p:cNvCxnSpPr>
            <a:stCxn id="10" idx="3"/>
            <a:endCxn id="12" idx="1"/>
          </p:cNvCxnSpPr>
          <p:nvPr/>
        </p:nvCxnSpPr>
        <p:spPr>
          <a:xfrm>
            <a:off x="835276" y="6414874"/>
            <a:ext cx="646331"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2" idx="3"/>
            <a:endCxn id="13" idx="1"/>
          </p:cNvCxnSpPr>
          <p:nvPr/>
        </p:nvCxnSpPr>
        <p:spPr>
          <a:xfrm>
            <a:off x="2127938" y="6414874"/>
            <a:ext cx="2050319"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13" idx="3"/>
            <a:endCxn id="14" idx="1"/>
          </p:cNvCxnSpPr>
          <p:nvPr/>
        </p:nvCxnSpPr>
        <p:spPr>
          <a:xfrm>
            <a:off x="5036184" y="6414874"/>
            <a:ext cx="176107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4" idx="3"/>
            <a:endCxn id="15" idx="1"/>
          </p:cNvCxnSpPr>
          <p:nvPr/>
        </p:nvCxnSpPr>
        <p:spPr>
          <a:xfrm>
            <a:off x="7443594" y="6416347"/>
            <a:ext cx="134572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5" idx="3"/>
            <a:endCxn id="37" idx="1"/>
          </p:cNvCxnSpPr>
          <p:nvPr/>
        </p:nvCxnSpPr>
        <p:spPr>
          <a:xfrm>
            <a:off x="9435651" y="6416347"/>
            <a:ext cx="140709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8664" y="411576"/>
            <a:ext cx="11001463" cy="4838850"/>
            <a:chOff x="-28664" y="411576"/>
            <a:chExt cx="11001463" cy="4838850"/>
          </a:xfrm>
        </p:grpSpPr>
        <p:sp>
          <p:nvSpPr>
            <p:cNvPr id="62" name="右箭头 61"/>
            <p:cNvSpPr/>
            <p:nvPr/>
          </p:nvSpPr>
          <p:spPr>
            <a:xfrm>
              <a:off x="-28664" y="5004816"/>
              <a:ext cx="1081548" cy="24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rot="19802807">
              <a:off x="2346225" y="4299860"/>
              <a:ext cx="653956" cy="21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6797263" y="3960256"/>
              <a:ext cx="742388" cy="190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a:off x="8993222" y="3960256"/>
              <a:ext cx="1979577" cy="190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nvSpPr>
          <p:spPr>
            <a:xfrm>
              <a:off x="8789320" y="2737354"/>
              <a:ext cx="902180"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nvSpPr>
          <p:spPr>
            <a:xfrm>
              <a:off x="6652260" y="2589644"/>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箭头 68"/>
            <p:cNvSpPr/>
            <p:nvPr/>
          </p:nvSpPr>
          <p:spPr>
            <a:xfrm>
              <a:off x="4541297" y="2589644"/>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箭头 69"/>
            <p:cNvSpPr/>
            <p:nvPr/>
          </p:nvSpPr>
          <p:spPr>
            <a:xfrm rot="19009331">
              <a:off x="2225747" y="3154109"/>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nvSpPr>
          <p:spPr>
            <a:xfrm>
              <a:off x="2225747" y="2653987"/>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nvSpPr>
          <p:spPr>
            <a:xfrm>
              <a:off x="8993222" y="916641"/>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箭头 72"/>
            <p:cNvSpPr/>
            <p:nvPr/>
          </p:nvSpPr>
          <p:spPr>
            <a:xfrm>
              <a:off x="8993222" y="517033"/>
              <a:ext cx="711460" cy="1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9864803" y="411576"/>
              <a:ext cx="646331" cy="369332"/>
            </a:xfrm>
            <a:prstGeom prst="rect">
              <a:avLst/>
            </a:prstGeom>
          </p:spPr>
          <p:txBody>
            <a:bodyPr wrap="none">
              <a:spAutoFit/>
            </a:bodyPr>
            <a:lstStyle/>
            <a:p>
              <a:r>
                <a:rPr lang="zh-CN" altLang="en-US" dirty="0" smtClean="0"/>
                <a:t>审核</a:t>
              </a:r>
              <a:endParaRPr lang="zh-CN" altLang="en-US" dirty="0"/>
            </a:p>
          </p:txBody>
        </p:sp>
        <p:sp>
          <p:nvSpPr>
            <p:cNvPr id="75" name="矩形 74"/>
            <p:cNvSpPr/>
            <p:nvPr/>
          </p:nvSpPr>
          <p:spPr>
            <a:xfrm>
              <a:off x="9864803" y="788624"/>
              <a:ext cx="646331"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反馈</a:t>
              </a:r>
              <a:endParaRPr lang="zh-CN" altLang="en-US" dirty="0"/>
            </a:p>
          </p:txBody>
        </p:sp>
        <p:sp>
          <p:nvSpPr>
            <p:cNvPr id="76" name="左箭头 75"/>
            <p:cNvSpPr/>
            <p:nvPr/>
          </p:nvSpPr>
          <p:spPr>
            <a:xfrm rot="19900112">
              <a:off x="6657717" y="3363532"/>
              <a:ext cx="902180"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5876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1000"/>
                                        <p:tgtEl>
                                          <p:spTgt spid="55"/>
                                        </p:tgtEl>
                                      </p:cBhvr>
                                    </p:animEffect>
                                    <p:anim calcmode="lin" valueType="num">
                                      <p:cBhvr>
                                        <p:cTn id="50" dur="1000" fill="hold"/>
                                        <p:tgtEl>
                                          <p:spTgt spid="55"/>
                                        </p:tgtEl>
                                        <p:attrNameLst>
                                          <p:attrName>ppt_x</p:attrName>
                                        </p:attrNameLst>
                                      </p:cBhvr>
                                      <p:tavLst>
                                        <p:tav tm="0">
                                          <p:val>
                                            <p:strVal val="#ppt_x"/>
                                          </p:val>
                                        </p:tav>
                                        <p:tav tm="100000">
                                          <p:val>
                                            <p:strVal val="#ppt_x"/>
                                          </p:val>
                                        </p:tav>
                                      </p:tavLst>
                                    </p:anim>
                                    <p:anim calcmode="lin" valueType="num">
                                      <p:cBhvr>
                                        <p:cTn id="51" dur="1000" fill="hold"/>
                                        <p:tgtEl>
                                          <p:spTgt spid="5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anim calcmode="lin" valueType="num">
                                      <p:cBhvr>
                                        <p:cTn id="62" dur="1000" fill="hold"/>
                                        <p:tgtEl>
                                          <p:spTgt spid="57"/>
                                        </p:tgtEl>
                                        <p:attrNameLst>
                                          <p:attrName>ppt_x</p:attrName>
                                        </p:attrNameLst>
                                      </p:cBhvr>
                                      <p:tavLst>
                                        <p:tav tm="0">
                                          <p:val>
                                            <p:strVal val="#ppt_x"/>
                                          </p:val>
                                        </p:tav>
                                        <p:tav tm="100000">
                                          <p:val>
                                            <p:strVal val="#ppt_x"/>
                                          </p:val>
                                        </p:tav>
                                      </p:tavLst>
                                    </p:anim>
                                    <p:anim calcmode="lin" valueType="num">
                                      <p:cBhvr>
                                        <p:cTn id="63" dur="1000" fill="hold"/>
                                        <p:tgtEl>
                                          <p:spTgt spid="57"/>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anim calcmode="lin" valueType="num">
                                      <p:cBhvr>
                                        <p:cTn id="68" dur="1000" fill="hold"/>
                                        <p:tgtEl>
                                          <p:spTgt spid="37"/>
                                        </p:tgtEl>
                                        <p:attrNameLst>
                                          <p:attrName>ppt_x</p:attrName>
                                        </p:attrNameLst>
                                      </p:cBhvr>
                                      <p:tavLst>
                                        <p:tav tm="0">
                                          <p:val>
                                            <p:strVal val="#ppt_x"/>
                                          </p:val>
                                        </p:tav>
                                        <p:tav tm="100000">
                                          <p:val>
                                            <p:strVal val="#ppt_x"/>
                                          </p:val>
                                        </p:tav>
                                      </p:tavLst>
                                    </p:anim>
                                    <p:anim calcmode="lin" valueType="num">
                                      <p:cBhvr>
                                        <p:cTn id="69" dur="1000" fill="hold"/>
                                        <p:tgtEl>
                                          <p:spTgt spid="37"/>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22" presetClass="entr" presetSubtype="2" fill="hold" nodeType="afterEffect">
                                  <p:stCondLst>
                                    <p:cond delay="5000"/>
                                  </p:stCondLst>
                                  <p:childTnLst>
                                    <p:set>
                                      <p:cBhvr>
                                        <p:cTn id="72" dur="1" fill="hold">
                                          <p:stCondLst>
                                            <p:cond delay="0"/>
                                          </p:stCondLst>
                                        </p:cTn>
                                        <p:tgtEl>
                                          <p:spTgt spid="77"/>
                                        </p:tgtEl>
                                        <p:attrNameLst>
                                          <p:attrName>style.visibility</p:attrName>
                                        </p:attrNameLst>
                                      </p:cBhvr>
                                      <p:to>
                                        <p:strVal val="visible"/>
                                      </p:to>
                                    </p:set>
                                    <p:animEffect transition="in" filter="wipe(right)">
                                      <p:cBhvr>
                                        <p:cTn id="7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7029446" y="2386715"/>
            <a:ext cx="4084674" cy="4061812"/>
          </a:xfrm>
          <a:prstGeom prst="rect">
            <a:avLst/>
          </a:prstGeom>
        </p:spPr>
      </p:pic>
      <p:sp>
        <p:nvSpPr>
          <p:cNvPr id="7" name="文本占位符 1"/>
          <p:cNvSpPr>
            <a:spLocks noGrp="1"/>
          </p:cNvSpPr>
          <p:nvPr>
            <p:ph type="body" sz="quarter" idx="18"/>
          </p:nvPr>
        </p:nvSpPr>
        <p:spPr>
          <a:xfrm>
            <a:off x="835276" y="498164"/>
            <a:ext cx="4021859" cy="978729"/>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文本审核</a:t>
            </a:r>
            <a:endParaRPr lang="zh-CN" altLang="en-US" dirty="0">
              <a:latin typeface="微软雅黑 Light" panose="020B0502040204020203" pitchFamily="34" charset="-122"/>
              <a:ea typeface="微软雅黑 Light" panose="020B0502040204020203" pitchFamily="34" charset="-122"/>
            </a:endParaRPr>
          </a:p>
        </p:txBody>
      </p:sp>
      <p:sp>
        <p:nvSpPr>
          <p:cNvPr id="8" name="文本占位符 2"/>
          <p:cNvSpPr>
            <a:spLocks noGrp="1"/>
          </p:cNvSpPr>
          <p:nvPr>
            <p:ph type="body" sz="quarter" idx="19"/>
          </p:nvPr>
        </p:nvSpPr>
        <p:spPr>
          <a:xfrm>
            <a:off x="835276" y="1033696"/>
            <a:ext cx="8790505" cy="774571"/>
          </a:xfrm>
        </p:spPr>
        <p:txBody>
          <a:bodyPr/>
          <a:lstStyle/>
          <a:p>
            <a:r>
              <a:rPr lang="en-US" altLang="zh-CN" dirty="0" err="1" smtClean="0">
                <a:latin typeface="微软雅黑 Light" panose="020B0502040204020203" pitchFamily="34" charset="-122"/>
                <a:ea typeface="微软雅黑 Light" panose="020B0502040204020203" pitchFamily="34" charset="-122"/>
              </a:rPr>
              <a:t>TextAud</a:t>
            </a:r>
            <a:r>
              <a:rPr lang="en-US" altLang="zh-CN" dirty="0" smtClean="0">
                <a:latin typeface="微软雅黑 Light" panose="020B0502040204020203" pitchFamily="34" charset="-122"/>
                <a:ea typeface="微软雅黑 Light" panose="020B0502040204020203" pitchFamily="34" charset="-122"/>
              </a:rPr>
              <a:t>	it – </a:t>
            </a:r>
            <a:r>
              <a:rPr lang="zh-CN" altLang="en-US" dirty="0" smtClean="0">
                <a:latin typeface="微软雅黑 Light" panose="020B0502040204020203" pitchFamily="34" charset="-122"/>
                <a:ea typeface="微软雅黑 Light" panose="020B0502040204020203" pitchFamily="34" charset="-122"/>
              </a:rPr>
              <a:t>选型、性能与调优</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203200" y="1631394"/>
            <a:ext cx="6318974" cy="4982765"/>
          </a:xfrm>
          <a:prstGeom prst="rect">
            <a:avLst/>
          </a:prstGeom>
        </p:spPr>
      </p:pic>
      <p:pic>
        <p:nvPicPr>
          <p:cNvPr id="4" name="图片 3"/>
          <p:cNvPicPr>
            <a:picLocks noChangeAspect="1"/>
          </p:cNvPicPr>
          <p:nvPr/>
        </p:nvPicPr>
        <p:blipFill>
          <a:blip r:embed="rId5"/>
          <a:stretch>
            <a:fillRect/>
          </a:stretch>
        </p:blipFill>
        <p:spPr>
          <a:xfrm>
            <a:off x="7154250" y="498164"/>
            <a:ext cx="3528366" cy="1516511"/>
          </a:xfrm>
          <a:prstGeom prst="rect">
            <a:avLst/>
          </a:prstGeom>
        </p:spPr>
      </p:pic>
      <p:sp>
        <p:nvSpPr>
          <p:cNvPr id="6" name="矩形 5"/>
          <p:cNvSpPr/>
          <p:nvPr/>
        </p:nvSpPr>
        <p:spPr>
          <a:xfrm>
            <a:off x="2263170" y="1542139"/>
            <a:ext cx="1723549" cy="461665"/>
          </a:xfrm>
          <a:prstGeom prst="rect">
            <a:avLst/>
          </a:prstGeom>
        </p:spPr>
        <p:txBody>
          <a:bodyPr wrap="none">
            <a:spAutoFit/>
          </a:bodyPr>
          <a:lstStyle/>
          <a:p>
            <a:r>
              <a:rPr lang="zh-CN" altLang="en-US" sz="2400" b="1" dirty="0" smtClean="0"/>
              <a:t>文本分类器</a:t>
            </a:r>
            <a:endParaRPr lang="zh-CN" altLang="en-US" sz="2400" b="1" dirty="0"/>
          </a:p>
        </p:txBody>
      </p:sp>
      <p:sp>
        <p:nvSpPr>
          <p:cNvPr id="10" name="矩形 9"/>
          <p:cNvSpPr/>
          <p:nvPr/>
        </p:nvSpPr>
        <p:spPr>
          <a:xfrm>
            <a:off x="8403094" y="17449"/>
            <a:ext cx="1415772" cy="461665"/>
          </a:xfrm>
          <a:prstGeom prst="rect">
            <a:avLst/>
          </a:prstGeom>
        </p:spPr>
        <p:txBody>
          <a:bodyPr wrap="none">
            <a:spAutoFit/>
          </a:bodyPr>
          <a:lstStyle/>
          <a:p>
            <a:r>
              <a:rPr lang="zh-CN" altLang="en-US" sz="2400" b="1" dirty="0"/>
              <a:t>文本处理</a:t>
            </a:r>
          </a:p>
        </p:txBody>
      </p:sp>
      <p:sp>
        <p:nvSpPr>
          <p:cNvPr id="11" name="矩形 10"/>
          <p:cNvSpPr/>
          <p:nvPr/>
        </p:nvSpPr>
        <p:spPr>
          <a:xfrm>
            <a:off x="8304425" y="2479071"/>
            <a:ext cx="1415772" cy="461665"/>
          </a:xfrm>
          <a:prstGeom prst="rect">
            <a:avLst/>
          </a:prstGeom>
        </p:spPr>
        <p:txBody>
          <a:bodyPr wrap="none">
            <a:spAutoFit/>
          </a:bodyPr>
          <a:lstStyle/>
          <a:p>
            <a:r>
              <a:rPr lang="zh-CN" altLang="en-US" sz="2400" b="1" dirty="0" smtClean="0"/>
              <a:t>文本过滤</a:t>
            </a:r>
            <a:endParaRPr lang="zh-CN" altLang="en-US" sz="2400" b="1" dirty="0"/>
          </a:p>
        </p:txBody>
      </p:sp>
      <p:cxnSp>
        <p:nvCxnSpPr>
          <p:cNvPr id="15" name="直接连接符 14"/>
          <p:cNvCxnSpPr/>
          <p:nvPr/>
        </p:nvCxnSpPr>
        <p:spPr>
          <a:xfrm>
            <a:off x="254000" y="3708400"/>
            <a:ext cx="5872480"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54000" y="5811520"/>
            <a:ext cx="5872480"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38029" y="6614159"/>
            <a:ext cx="5384145"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255551" y="1071796"/>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559040" y="6233076"/>
            <a:ext cx="3489577"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735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774571"/>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发现、识别、</a:t>
            </a:r>
            <a:r>
              <a:rPr lang="zh-CN" altLang="en-US" dirty="0" smtClean="0">
                <a:latin typeface="微软雅黑 Light" panose="020B0502040204020203" pitchFamily="34" charset="-122"/>
                <a:ea typeface="微软雅黑 Light" panose="020B0502040204020203" pitchFamily="34" charset="-122"/>
              </a:rPr>
              <a:t>分类、打击恶意</a:t>
            </a:r>
            <a:r>
              <a:rPr lang="zh-CN" altLang="en-US" dirty="0">
                <a:latin typeface="微软雅黑 Light" panose="020B0502040204020203" pitchFamily="34" charset="-122"/>
                <a:ea typeface="微软雅黑 Light" panose="020B0502040204020203" pitchFamily="34" charset="-122"/>
              </a:rPr>
              <a:t>视频</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1592240" y="1420982"/>
            <a:ext cx="8852240" cy="5202655"/>
          </a:xfrm>
          <a:prstGeom prst="rect">
            <a:avLst/>
          </a:prstGeom>
        </p:spPr>
      </p:pic>
    </p:spTree>
    <p:extLst>
      <p:ext uri="{BB962C8B-B14F-4D97-AF65-F5344CB8AC3E}">
        <p14:creationId xmlns:p14="http://schemas.microsoft.com/office/powerpoint/2010/main" val="21235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774571"/>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色情图片识别</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149890" y="1808268"/>
            <a:ext cx="2339102"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皮肤识别算法</a:t>
            </a:r>
            <a:endParaRPr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149890" y="3606588"/>
            <a:ext cx="2339102"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裸露程度检测</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508962" y="5435176"/>
            <a:ext cx="1620957" cy="523220"/>
          </a:xfrm>
          <a:prstGeom prst="rect">
            <a:avLst/>
          </a:prstGeom>
        </p:spPr>
        <p:txBody>
          <a:bodyPr wrap="none">
            <a:spAutoFit/>
          </a:bodyPr>
          <a:lstStyle/>
          <a:p>
            <a:r>
              <a:rPr lang="en-US" altLang="zh-CN" sz="2800" dirty="0" smtClean="0">
                <a:latin typeface="黑体" panose="02010609060101010101" pitchFamily="49" charset="-122"/>
                <a:ea typeface="黑体" panose="02010609060101010101" pitchFamily="49" charset="-122"/>
              </a:rPr>
              <a:t>NSFW</a:t>
            </a:r>
            <a:r>
              <a:rPr lang="zh-CN" altLang="en-US" sz="2800" dirty="0" smtClean="0">
                <a:latin typeface="黑体" panose="02010609060101010101" pitchFamily="49" charset="-122"/>
                <a:ea typeface="黑体" panose="02010609060101010101" pitchFamily="49" charset="-122"/>
              </a:rPr>
              <a:t>模型</a:t>
            </a:r>
            <a:endParaRPr lang="zh-CN" altLang="en-US" sz="2800" dirty="0">
              <a:latin typeface="黑体" panose="02010609060101010101" pitchFamily="49" charset="-122"/>
              <a:ea typeface="黑体" panose="02010609060101010101" pitchFamily="49" charset="-122"/>
            </a:endParaRPr>
          </a:p>
        </p:txBody>
      </p:sp>
      <p:cxnSp>
        <p:nvCxnSpPr>
          <p:cNvPr id="11" name="直接箭头连接符 10"/>
          <p:cNvCxnSpPr>
            <a:stCxn id="2" idx="2"/>
            <a:endCxn id="7" idx="0"/>
          </p:cNvCxnSpPr>
          <p:nvPr/>
        </p:nvCxnSpPr>
        <p:spPr>
          <a:xfrm>
            <a:off x="1319441" y="2331488"/>
            <a:ext cx="0" cy="1275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2"/>
            <a:endCxn id="8" idx="0"/>
          </p:cNvCxnSpPr>
          <p:nvPr/>
        </p:nvCxnSpPr>
        <p:spPr>
          <a:xfrm>
            <a:off x="1319441" y="4129808"/>
            <a:ext cx="0" cy="13053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4" name="组合 1023"/>
          <p:cNvGrpSpPr/>
          <p:nvPr/>
        </p:nvGrpSpPr>
        <p:grpSpPr>
          <a:xfrm>
            <a:off x="2488992" y="5271089"/>
            <a:ext cx="9164125" cy="1188823"/>
            <a:chOff x="2488992" y="5271089"/>
            <a:chExt cx="9164125" cy="1188823"/>
          </a:xfrm>
        </p:grpSpPr>
        <p:pic>
          <p:nvPicPr>
            <p:cNvPr id="9" name="图片 8"/>
            <p:cNvPicPr>
              <a:picLocks noChangeAspect="1"/>
            </p:cNvPicPr>
            <p:nvPr/>
          </p:nvPicPr>
          <p:blipFill>
            <a:blip r:embed="rId3"/>
            <a:stretch>
              <a:fillRect/>
            </a:stretch>
          </p:blipFill>
          <p:spPr>
            <a:xfrm>
              <a:off x="4375386" y="5271089"/>
              <a:ext cx="7277731" cy="1188823"/>
            </a:xfrm>
            <a:prstGeom prst="rect">
              <a:avLst/>
            </a:prstGeom>
          </p:spPr>
        </p:pic>
        <p:pic>
          <p:nvPicPr>
            <p:cNvPr id="18" name="图片 17"/>
            <p:cNvPicPr>
              <a:picLocks noChangeAspect="1"/>
            </p:cNvPicPr>
            <p:nvPr/>
          </p:nvPicPr>
          <p:blipFill>
            <a:blip r:embed="rId4"/>
            <a:stretch>
              <a:fillRect/>
            </a:stretch>
          </p:blipFill>
          <p:spPr>
            <a:xfrm>
              <a:off x="2488992" y="5480658"/>
              <a:ext cx="1722269" cy="769687"/>
            </a:xfrm>
            <a:prstGeom prst="rect">
              <a:avLst/>
            </a:prstGeom>
          </p:spPr>
        </p:pic>
        <p:cxnSp>
          <p:nvCxnSpPr>
            <p:cNvPr id="21" name="直接连接符 20"/>
            <p:cNvCxnSpPr/>
            <p:nvPr/>
          </p:nvCxnSpPr>
          <p:spPr>
            <a:xfrm>
              <a:off x="4949231" y="5816516"/>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949231" y="6459912"/>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211261" y="1501079"/>
            <a:ext cx="6191433" cy="1651096"/>
            <a:chOff x="4211261" y="1501079"/>
            <a:chExt cx="6191433" cy="1651096"/>
          </a:xfrm>
        </p:grpSpPr>
        <p:pic>
          <p:nvPicPr>
            <p:cNvPr id="1026" name="Picture 2" descr="https://camo.githubusercontent.com/84c74581d9a8ba134f60af54638161643b5f2d2b/68747470733a2f2f75706c6f61642d696d616765732e6a69616e7368752e696f2f75706c6f61645f696d616765732f353631373732302d313132666330303937633939663866312e706e673f696d6167654d6f6772322f6175746f2d6f7269656e742f7374726970253743696d61676556696577322f322f772f313234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261" y="1501079"/>
              <a:ext cx="1097915" cy="1651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amo.githubusercontent.com/88f5e6a5fe0223c21acd4b11aa0ca2058380d547/68747470733a2f2f75706c6f61642d696d616765732e6a69616e7368752e696f2f75706c6f61645f696d616765732f353631373732302d643135663964633137626562643431352e706e673f696d6167654d6f6772322f6175746f2d6f7269656e742f7374726970253743696d61676556696577322f322f772f313234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15" y="1527516"/>
              <a:ext cx="1083105" cy="162465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箭头连接符 14"/>
            <p:cNvCxnSpPr>
              <a:stCxn id="1026" idx="3"/>
              <a:endCxn id="1028" idx="1"/>
            </p:cNvCxnSpPr>
            <p:nvPr/>
          </p:nvCxnSpPr>
          <p:spPr>
            <a:xfrm>
              <a:off x="5309176" y="2326627"/>
              <a:ext cx="1614439" cy="13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294698" y="2003461"/>
              <a:ext cx="1107996" cy="646331"/>
            </a:xfrm>
            <a:prstGeom prst="rect">
              <a:avLst/>
            </a:prstGeom>
          </p:spPr>
          <p:txBody>
            <a:bodyPr wrap="none">
              <a:spAutoFit/>
            </a:bodyPr>
            <a:lstStyle/>
            <a:p>
              <a:r>
                <a:rPr lang="zh-CN" altLang="en-US" dirty="0" smtClean="0">
                  <a:latin typeface="+mj-lt"/>
                </a:rPr>
                <a:t>一定的</a:t>
              </a:r>
              <a:r>
                <a:rPr lang="en-US" altLang="zh-CN" dirty="0" smtClean="0">
                  <a:latin typeface="+mj-lt"/>
                </a:rPr>
                <a:t/>
              </a:r>
              <a:br>
                <a:rPr lang="en-US" altLang="zh-CN" dirty="0" smtClean="0">
                  <a:latin typeface="+mj-lt"/>
                </a:rPr>
              </a:br>
              <a:r>
                <a:rPr lang="zh-CN" altLang="en-US" dirty="0" smtClean="0">
                  <a:latin typeface="+mj-lt"/>
                </a:rPr>
                <a:t>判别规则</a:t>
              </a:r>
              <a:endParaRPr lang="zh-CN" altLang="en-US" dirty="0">
                <a:latin typeface="+mj-lt"/>
              </a:endParaRPr>
            </a:p>
          </p:txBody>
        </p:sp>
        <p:cxnSp>
          <p:nvCxnSpPr>
            <p:cNvPr id="23" name="直接箭头连接符 22"/>
            <p:cNvCxnSpPr>
              <a:stCxn id="1028" idx="3"/>
              <a:endCxn id="19" idx="1"/>
            </p:cNvCxnSpPr>
            <p:nvPr/>
          </p:nvCxnSpPr>
          <p:spPr>
            <a:xfrm flipV="1">
              <a:off x="8006720" y="2326627"/>
              <a:ext cx="1287978" cy="13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442654" y="3286606"/>
            <a:ext cx="8112840" cy="1515395"/>
            <a:chOff x="3442654" y="3286606"/>
            <a:chExt cx="8112840" cy="1515395"/>
          </a:xfrm>
        </p:grpSpPr>
        <p:pic>
          <p:nvPicPr>
            <p:cNvPr id="3" name="图片 2"/>
            <p:cNvPicPr>
              <a:picLocks noChangeAspect="1"/>
            </p:cNvPicPr>
            <p:nvPr/>
          </p:nvPicPr>
          <p:blipFill>
            <a:blip r:embed="rId7"/>
            <a:stretch>
              <a:fillRect/>
            </a:stretch>
          </p:blipFill>
          <p:spPr>
            <a:xfrm>
              <a:off x="7762241" y="3286606"/>
              <a:ext cx="3793253" cy="1515395"/>
            </a:xfrm>
            <a:prstGeom prst="rect">
              <a:avLst/>
            </a:prstGeom>
          </p:spPr>
        </p:pic>
        <p:sp>
          <p:nvSpPr>
            <p:cNvPr id="25" name="文本框 24"/>
            <p:cNvSpPr txBox="1"/>
            <p:nvPr/>
          </p:nvSpPr>
          <p:spPr>
            <a:xfrm>
              <a:off x="5562397" y="3828375"/>
              <a:ext cx="1107996" cy="646331"/>
            </a:xfrm>
            <a:prstGeom prst="rect">
              <a:avLst/>
            </a:prstGeom>
            <a:noFill/>
          </p:spPr>
          <p:txBody>
            <a:bodyPr wrap="none" rtlCol="0">
              <a:spAutoFit/>
            </a:bodyPr>
            <a:lstStyle/>
            <a:p>
              <a:r>
                <a:rPr lang="zh-CN" altLang="en-US" dirty="0" smtClean="0">
                  <a:latin typeface="+mj-lt"/>
                </a:rPr>
                <a:t>完善的</a:t>
              </a:r>
              <a:r>
                <a:rPr lang="en-US" altLang="zh-CN" dirty="0" smtClean="0">
                  <a:latin typeface="+mj-lt"/>
                </a:rPr>
                <a:t/>
              </a:r>
              <a:br>
                <a:rPr lang="en-US" altLang="zh-CN" dirty="0" smtClean="0">
                  <a:latin typeface="+mj-lt"/>
                </a:rPr>
              </a:br>
              <a:r>
                <a:rPr lang="zh-CN" altLang="en-US" dirty="0" smtClean="0">
                  <a:latin typeface="+mj-lt"/>
                </a:rPr>
                <a:t>判别规则</a:t>
              </a:r>
              <a:endParaRPr lang="zh-CN" altLang="en-US" dirty="0">
                <a:latin typeface="+mj-lt"/>
              </a:endParaRPr>
            </a:p>
          </p:txBody>
        </p:sp>
        <p:sp>
          <p:nvSpPr>
            <p:cNvPr id="28" name="文本框 27"/>
            <p:cNvSpPr txBox="1"/>
            <p:nvPr/>
          </p:nvSpPr>
          <p:spPr>
            <a:xfrm>
              <a:off x="3442654" y="3822485"/>
              <a:ext cx="1338828" cy="646331"/>
            </a:xfrm>
            <a:prstGeom prst="rect">
              <a:avLst/>
            </a:prstGeom>
            <a:noFill/>
          </p:spPr>
          <p:txBody>
            <a:bodyPr wrap="none" rtlCol="0">
              <a:spAutoFit/>
            </a:bodyPr>
            <a:lstStyle/>
            <a:p>
              <a:r>
                <a:rPr lang="zh-CN" altLang="en-US" dirty="0" smtClean="0">
                  <a:latin typeface="+mj-lt"/>
                </a:rPr>
                <a:t>高效的</a:t>
              </a:r>
              <a:r>
                <a:rPr lang="en-US" altLang="zh-CN" dirty="0" smtClean="0">
                  <a:latin typeface="+mj-lt"/>
                </a:rPr>
                <a:t/>
              </a:r>
              <a:br>
                <a:rPr lang="en-US" altLang="zh-CN" dirty="0" smtClean="0">
                  <a:latin typeface="+mj-lt"/>
                </a:rPr>
              </a:br>
              <a:r>
                <a:rPr lang="zh-CN" altLang="en-US" dirty="0" smtClean="0">
                  <a:latin typeface="+mj-lt"/>
                </a:rPr>
                <a:t>皮肤分类器</a:t>
              </a:r>
              <a:endParaRPr lang="zh-CN" altLang="en-US" dirty="0">
                <a:latin typeface="+mj-lt"/>
              </a:endParaRPr>
            </a:p>
          </p:txBody>
        </p:sp>
        <p:sp>
          <p:nvSpPr>
            <p:cNvPr id="29" name="加号 28"/>
            <p:cNvSpPr/>
            <p:nvPr/>
          </p:nvSpPr>
          <p:spPr>
            <a:xfrm>
              <a:off x="4949231" y="3868198"/>
              <a:ext cx="445729" cy="510762"/>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682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1000"/>
                                        <p:tgtEl>
                                          <p:spTgt spid="1024"/>
                                        </p:tgtEl>
                                      </p:cBhvr>
                                    </p:animEffect>
                                    <p:anim calcmode="lin" valueType="num">
                                      <p:cBhvr>
                                        <p:cTn id="50" dur="1000" fill="hold"/>
                                        <p:tgtEl>
                                          <p:spTgt spid="1024"/>
                                        </p:tgtEl>
                                        <p:attrNameLst>
                                          <p:attrName>ppt_x</p:attrName>
                                        </p:attrNameLst>
                                      </p:cBhvr>
                                      <p:tavLst>
                                        <p:tav tm="0">
                                          <p:val>
                                            <p:strVal val="#ppt_x"/>
                                          </p:val>
                                        </p:tav>
                                        <p:tav tm="100000">
                                          <p:val>
                                            <p:strVal val="#ppt_x"/>
                                          </p:val>
                                        </p:tav>
                                      </p:tavLst>
                                    </p:anim>
                                    <p:anim calcmode="lin" valueType="num">
                                      <p:cBhvr>
                                        <p:cTn id="51" dur="1000" fill="hold"/>
                                        <p:tgtEl>
                                          <p:spTgt spid="10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审核流程</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色情图片</a:t>
            </a:r>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grpSp>
        <p:nvGrpSpPr>
          <p:cNvPr id="27" name="组合 26"/>
          <p:cNvGrpSpPr/>
          <p:nvPr/>
        </p:nvGrpSpPr>
        <p:grpSpPr>
          <a:xfrm>
            <a:off x="400087" y="4786798"/>
            <a:ext cx="9191269" cy="1879446"/>
            <a:chOff x="400087" y="4786798"/>
            <a:chExt cx="9191269" cy="1879446"/>
          </a:xfrm>
        </p:grpSpPr>
        <p:grpSp>
          <p:nvGrpSpPr>
            <p:cNvPr id="9" name="组合 8"/>
            <p:cNvGrpSpPr/>
            <p:nvPr/>
          </p:nvGrpSpPr>
          <p:grpSpPr>
            <a:xfrm>
              <a:off x="400087" y="5266480"/>
              <a:ext cx="9191269" cy="1399764"/>
              <a:chOff x="10286" y="578431"/>
              <a:chExt cx="9191269" cy="1399764"/>
            </a:xfrm>
          </p:grpSpPr>
          <p:pic>
            <p:nvPicPr>
              <p:cNvPr id="10" name="图片 9"/>
              <p:cNvPicPr>
                <a:picLocks noChangeAspect="1"/>
              </p:cNvPicPr>
              <p:nvPr/>
            </p:nvPicPr>
            <p:blipFill>
              <a:blip r:embed="rId3"/>
              <a:stretch>
                <a:fillRect/>
              </a:stretch>
            </p:blipFill>
            <p:spPr>
              <a:xfrm>
                <a:off x="1751285" y="578431"/>
                <a:ext cx="1054671" cy="1008663"/>
              </a:xfrm>
              <a:prstGeom prst="rect">
                <a:avLst/>
              </a:prstGeom>
            </p:spPr>
          </p:pic>
          <p:pic>
            <p:nvPicPr>
              <p:cNvPr id="11" name="图片 10"/>
              <p:cNvPicPr>
                <a:picLocks noChangeAspect="1"/>
              </p:cNvPicPr>
              <p:nvPr/>
            </p:nvPicPr>
            <p:blipFill>
              <a:blip r:embed="rId4"/>
              <a:stretch>
                <a:fillRect/>
              </a:stretch>
            </p:blipFill>
            <p:spPr>
              <a:xfrm>
                <a:off x="10286" y="600574"/>
                <a:ext cx="1008663" cy="1008663"/>
              </a:xfrm>
              <a:prstGeom prst="rect">
                <a:avLst/>
              </a:prstGeom>
            </p:spPr>
          </p:pic>
          <p:sp>
            <p:nvSpPr>
              <p:cNvPr id="12" name="右箭头 11"/>
              <p:cNvSpPr/>
              <p:nvPr/>
            </p:nvSpPr>
            <p:spPr>
              <a:xfrm>
                <a:off x="1023021" y="1033306"/>
                <a:ext cx="728264" cy="1138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4220" y="600201"/>
                <a:ext cx="1008662" cy="1008662"/>
              </a:xfrm>
              <a:prstGeom prst="rect">
                <a:avLst/>
              </a:prstGeom>
            </p:spPr>
          </p:pic>
          <p:sp>
            <p:nvSpPr>
              <p:cNvPr id="14" name="右箭头 13"/>
              <p:cNvSpPr/>
              <p:nvPr/>
            </p:nvSpPr>
            <p:spPr>
              <a:xfrm>
                <a:off x="2805956" y="1047587"/>
                <a:ext cx="709861" cy="1138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箭头 14"/>
              <p:cNvSpPr/>
              <p:nvPr/>
            </p:nvSpPr>
            <p:spPr>
              <a:xfrm>
                <a:off x="4564295" y="1049630"/>
                <a:ext cx="698098" cy="1166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5262393" y="614482"/>
                <a:ext cx="1327577" cy="923330"/>
              </a:xfrm>
              <a:prstGeom prst="rect">
                <a:avLst/>
              </a:prstGeom>
              <a:noFill/>
            </p:spPr>
            <p:txBody>
              <a:bodyPr wrap="square" rtlCol="0">
                <a:spAutoFit/>
              </a:bodyPr>
              <a:lstStyle/>
              <a:p>
                <a:r>
                  <a:rPr lang="en-US" altLang="zh-CN" dirty="0" smtClean="0"/>
                  <a:t>101010</a:t>
                </a:r>
              </a:p>
              <a:p>
                <a:r>
                  <a:rPr lang="en-US" altLang="zh-CN" dirty="0" smtClean="0"/>
                  <a:t>010101</a:t>
                </a:r>
              </a:p>
              <a:p>
                <a:r>
                  <a:rPr lang="en-US" altLang="zh-CN" dirty="0" smtClean="0"/>
                  <a:t>0101...</a:t>
                </a:r>
              </a:p>
            </p:txBody>
          </p:sp>
          <p:sp>
            <p:nvSpPr>
              <p:cNvPr id="17" name="右箭头 16"/>
              <p:cNvSpPr/>
              <p:nvPr/>
            </p:nvSpPr>
            <p:spPr>
              <a:xfrm>
                <a:off x="6125883" y="1072014"/>
                <a:ext cx="698098" cy="1110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6823981" y="919866"/>
                <a:ext cx="2377574" cy="369332"/>
              </a:xfrm>
              <a:prstGeom prst="rect">
                <a:avLst/>
              </a:prstGeom>
            </p:spPr>
            <p:txBody>
              <a:bodyPr wrap="none">
                <a:spAutoFit/>
              </a:bodyPr>
              <a:lstStyle/>
              <a:p>
                <a:r>
                  <a:rPr lang="en-US" altLang="zh-CN" b="0" i="0" dirty="0" smtClean="0">
                    <a:solidFill>
                      <a:srgbClr val="333333"/>
                    </a:solidFill>
                    <a:effectLst/>
                    <a:latin typeface="arial" panose="020B0604020202020204" pitchFamily="34" charset="0"/>
                  </a:rPr>
                  <a:t>38b8c2c1093dd0fe…</a:t>
                </a:r>
                <a:endParaRPr lang="zh-CN" altLang="en-US" dirty="0"/>
              </a:p>
            </p:txBody>
          </p:sp>
          <p:sp>
            <p:nvSpPr>
              <p:cNvPr id="19" name="文本框 18"/>
              <p:cNvSpPr txBox="1"/>
              <p:nvPr/>
            </p:nvSpPr>
            <p:spPr>
              <a:xfrm>
                <a:off x="191451" y="1608863"/>
                <a:ext cx="646331" cy="369332"/>
              </a:xfrm>
              <a:prstGeom prst="rect">
                <a:avLst/>
              </a:prstGeom>
              <a:noFill/>
            </p:spPr>
            <p:txBody>
              <a:bodyPr wrap="none" rtlCol="0">
                <a:spAutoFit/>
              </a:bodyPr>
              <a:lstStyle/>
              <a:p>
                <a:r>
                  <a:rPr lang="zh-CN" altLang="en-US" dirty="0" smtClean="0"/>
                  <a:t>视频</a:t>
                </a:r>
                <a:endParaRPr lang="zh-CN" altLang="en-US" dirty="0"/>
              </a:p>
            </p:txBody>
          </p:sp>
          <p:sp>
            <p:nvSpPr>
              <p:cNvPr id="20" name="文本框 19"/>
              <p:cNvSpPr txBox="1"/>
              <p:nvPr/>
            </p:nvSpPr>
            <p:spPr>
              <a:xfrm>
                <a:off x="1838003" y="1587094"/>
                <a:ext cx="877163" cy="369332"/>
              </a:xfrm>
              <a:prstGeom prst="rect">
                <a:avLst/>
              </a:prstGeom>
              <a:noFill/>
            </p:spPr>
            <p:txBody>
              <a:bodyPr wrap="none" rtlCol="0">
                <a:spAutoFit/>
              </a:bodyPr>
              <a:lstStyle/>
              <a:p>
                <a:r>
                  <a:rPr lang="zh-CN" altLang="en-US" dirty="0" smtClean="0"/>
                  <a:t>关键帧</a:t>
                </a:r>
                <a:endParaRPr lang="zh-CN" altLang="en-US" dirty="0"/>
              </a:p>
            </p:txBody>
          </p:sp>
          <p:sp>
            <p:nvSpPr>
              <p:cNvPr id="21" name="文本框 20"/>
              <p:cNvSpPr txBox="1"/>
              <p:nvPr/>
            </p:nvSpPr>
            <p:spPr>
              <a:xfrm>
                <a:off x="3715387" y="1600640"/>
                <a:ext cx="646331" cy="369332"/>
              </a:xfrm>
              <a:prstGeom prst="rect">
                <a:avLst/>
              </a:prstGeom>
              <a:noFill/>
            </p:spPr>
            <p:txBody>
              <a:bodyPr wrap="none" rtlCol="0">
                <a:spAutoFit/>
              </a:bodyPr>
              <a:lstStyle/>
              <a:p>
                <a:r>
                  <a:rPr lang="zh-CN" altLang="en-US" dirty="0" smtClean="0"/>
                  <a:t>缩放</a:t>
                </a:r>
                <a:endParaRPr lang="zh-CN" altLang="en-US" dirty="0"/>
              </a:p>
            </p:txBody>
          </p:sp>
          <p:sp>
            <p:nvSpPr>
              <p:cNvPr id="22" name="文本框 21"/>
              <p:cNvSpPr txBox="1"/>
              <p:nvPr/>
            </p:nvSpPr>
            <p:spPr>
              <a:xfrm>
                <a:off x="5302052" y="1608863"/>
                <a:ext cx="877163" cy="369332"/>
              </a:xfrm>
              <a:prstGeom prst="rect">
                <a:avLst/>
              </a:prstGeom>
              <a:noFill/>
            </p:spPr>
            <p:txBody>
              <a:bodyPr wrap="none" rtlCol="0">
                <a:spAutoFit/>
              </a:bodyPr>
              <a:lstStyle/>
              <a:p>
                <a:r>
                  <a:rPr lang="zh-CN" altLang="en-US" dirty="0" smtClean="0"/>
                  <a:t>二进制</a:t>
                </a:r>
                <a:endParaRPr lang="zh-CN" altLang="en-US" dirty="0"/>
              </a:p>
            </p:txBody>
          </p:sp>
          <p:sp>
            <p:nvSpPr>
              <p:cNvPr id="23" name="文本框 22"/>
              <p:cNvSpPr txBox="1"/>
              <p:nvPr/>
            </p:nvSpPr>
            <p:spPr>
              <a:xfrm>
                <a:off x="7420487" y="1538766"/>
                <a:ext cx="896399" cy="369332"/>
              </a:xfrm>
              <a:prstGeom prst="rect">
                <a:avLst/>
              </a:prstGeom>
              <a:noFill/>
            </p:spPr>
            <p:txBody>
              <a:bodyPr wrap="none" rtlCol="0">
                <a:spAutoFit/>
              </a:bodyPr>
              <a:lstStyle/>
              <a:p>
                <a:r>
                  <a:rPr lang="en-US" altLang="zh-CN" dirty="0" smtClean="0"/>
                  <a:t>MD5</a:t>
                </a:r>
                <a:r>
                  <a:rPr lang="zh-CN" altLang="en-US" dirty="0" smtClean="0"/>
                  <a:t>值</a:t>
                </a:r>
                <a:endParaRPr lang="zh-CN" altLang="en-US" dirty="0"/>
              </a:p>
            </p:txBody>
          </p:sp>
        </p:grpSp>
        <p:sp>
          <p:nvSpPr>
            <p:cNvPr id="24" name="文本框 23"/>
            <p:cNvSpPr txBox="1"/>
            <p:nvPr/>
          </p:nvSpPr>
          <p:spPr>
            <a:xfrm>
              <a:off x="400087" y="4786798"/>
              <a:ext cx="4532596" cy="400110"/>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预处理 </a:t>
              </a:r>
              <a:r>
                <a:rPr lang="en-US" altLang="zh-CN" sz="2000" dirty="0" smtClean="0">
                  <a:latin typeface="微软雅黑 Light" panose="020B0502040204020203" pitchFamily="34" charset="-122"/>
                  <a:ea typeface="微软雅黑 Light" panose="020B0502040204020203" pitchFamily="34" charset="-122"/>
                </a:rPr>
                <a:t>- </a:t>
              </a:r>
              <a:r>
                <a:rPr lang="zh-CN" altLang="en-US" sz="2000" dirty="0" smtClean="0">
                  <a:latin typeface="微软雅黑 Light" panose="020B0502040204020203" pitchFamily="34" charset="-122"/>
                  <a:ea typeface="微软雅黑 Light" panose="020B0502040204020203" pitchFamily="34" charset="-122"/>
                </a:rPr>
                <a:t>图片指纹 </a:t>
              </a:r>
              <a:r>
                <a:rPr lang="en-US" altLang="zh-CN" sz="2000" dirty="0">
                  <a:latin typeface="微软雅黑 Light" panose="020B0502040204020203" pitchFamily="34" charset="-122"/>
                  <a:ea typeface="微软雅黑 Light" panose="020B0502040204020203" pitchFamily="34" charset="-122"/>
                </a:rPr>
                <a:t>(</a:t>
              </a:r>
              <a:r>
                <a:rPr lang="en-US" altLang="zh-CN" sz="2000" dirty="0" smtClean="0">
                  <a:latin typeface="微软雅黑 Light" panose="020B0502040204020203" pitchFamily="34" charset="-122"/>
                  <a:ea typeface="微软雅黑 Light" panose="020B0502040204020203" pitchFamily="34" charset="-122"/>
                </a:rPr>
                <a:t>0.1ms)</a:t>
              </a:r>
              <a:endParaRPr lang="zh-CN" altLang="en-US" sz="2000" dirty="0">
                <a:latin typeface="微软雅黑 Light" panose="020B0502040204020203" pitchFamily="34" charset="-122"/>
                <a:ea typeface="微软雅黑 Light" panose="020B0502040204020203" pitchFamily="34" charset="-122"/>
              </a:endParaRPr>
            </a:p>
          </p:txBody>
        </p:sp>
      </p:grpSp>
      <p:grpSp>
        <p:nvGrpSpPr>
          <p:cNvPr id="6" name="组合 5"/>
          <p:cNvGrpSpPr/>
          <p:nvPr/>
        </p:nvGrpSpPr>
        <p:grpSpPr>
          <a:xfrm>
            <a:off x="244889" y="1555177"/>
            <a:ext cx="11022879" cy="3862118"/>
            <a:chOff x="244889" y="1555177"/>
            <a:chExt cx="11022879" cy="3862118"/>
          </a:xfrm>
        </p:grpSpPr>
        <p:sp>
          <p:nvSpPr>
            <p:cNvPr id="25" name="文本框 24"/>
            <p:cNvSpPr txBox="1"/>
            <p:nvPr/>
          </p:nvSpPr>
          <p:spPr>
            <a:xfrm>
              <a:off x="244889" y="1573184"/>
              <a:ext cx="7517352" cy="523220"/>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指纹排重的色情图片识别 </a:t>
              </a:r>
              <a:r>
                <a:rPr lang="en-US" altLang="zh-CN" sz="2800" dirty="0" smtClean="0">
                  <a:latin typeface="微软雅黑 Light" panose="020B0502040204020203" pitchFamily="34" charset="-122"/>
                  <a:ea typeface="微软雅黑 Light" panose="020B0502040204020203" pitchFamily="34" charset="-122"/>
                </a:rPr>
                <a:t>– (0.1ms~0.15s)</a:t>
              </a:r>
              <a:endParaRPr lang="zh-CN" altLang="en-US" sz="28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6"/>
            <a:stretch>
              <a:fillRect/>
            </a:stretch>
          </p:blipFill>
          <p:spPr>
            <a:xfrm>
              <a:off x="3830952" y="1555177"/>
              <a:ext cx="7436816" cy="3862118"/>
            </a:xfrm>
            <a:prstGeom prst="rect">
              <a:avLst/>
            </a:prstGeom>
          </p:spPr>
        </p:pic>
      </p:grpSp>
      <p:sp>
        <p:nvSpPr>
          <p:cNvPr id="29" name="左箭头 28"/>
          <p:cNvSpPr/>
          <p:nvPr/>
        </p:nvSpPr>
        <p:spPr>
          <a:xfrm rot="17665976">
            <a:off x="4788278" y="4244275"/>
            <a:ext cx="1114816" cy="3259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31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图片相似</a:t>
            </a:r>
            <a:endParaRPr lang="zh-CN" altLang="en-US" dirty="0">
              <a:latin typeface="微软雅黑 Light" panose="020B0502040204020203" pitchFamily="34" charset="-122"/>
              <a:ea typeface="微软雅黑 Light" panose="020B0502040204020203" pitchFamily="34" charset="-122"/>
            </a:endParaRPr>
          </a:p>
        </p:txBody>
      </p:sp>
      <p:grpSp>
        <p:nvGrpSpPr>
          <p:cNvPr id="6" name="组合 5"/>
          <p:cNvGrpSpPr/>
          <p:nvPr/>
        </p:nvGrpSpPr>
        <p:grpSpPr>
          <a:xfrm>
            <a:off x="159131" y="1403029"/>
            <a:ext cx="9160034" cy="2190855"/>
            <a:chOff x="159131" y="1403029"/>
            <a:chExt cx="9160034" cy="2190855"/>
          </a:xfrm>
        </p:grpSpPr>
        <p:sp>
          <p:nvSpPr>
            <p:cNvPr id="9" name="文本框 8"/>
            <p:cNvSpPr txBox="1"/>
            <p:nvPr/>
          </p:nvSpPr>
          <p:spPr>
            <a:xfrm>
              <a:off x="1073233" y="1403029"/>
              <a:ext cx="4289772" cy="400110"/>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感知哈希 </a:t>
              </a:r>
              <a:r>
                <a:rPr lang="en-US" altLang="zh-CN" sz="2000" dirty="0" smtClean="0">
                  <a:latin typeface="微软雅黑 Light" panose="020B0502040204020203" pitchFamily="34" charset="-122"/>
                  <a:ea typeface="微软雅黑 Light" panose="020B0502040204020203" pitchFamily="34" charset="-122"/>
                </a:rPr>
                <a:t>- </a:t>
              </a:r>
              <a:r>
                <a:rPr lang="en-US" altLang="zh-CN" sz="2000" dirty="0" err="1" smtClean="0">
                  <a:latin typeface="微软雅黑 Light" panose="020B0502040204020203" pitchFamily="34" charset="-122"/>
                  <a:ea typeface="微软雅黑 Light" panose="020B0502040204020203" pitchFamily="34" charset="-122"/>
                </a:rPr>
                <a:t>dHash</a:t>
              </a:r>
              <a:r>
                <a:rPr lang="en-US" altLang="zh-CN" sz="2000" dirty="0" smtClean="0">
                  <a:latin typeface="微软雅黑 Light" panose="020B0502040204020203" pitchFamily="34" charset="-122"/>
                  <a:ea typeface="微软雅黑 Light" panose="020B0502040204020203" pitchFamily="34" charset="-122"/>
                </a:rPr>
                <a:t>  (5ms)</a:t>
              </a:r>
              <a:endParaRPr lang="zh-CN" altLang="en-US" sz="2000" dirty="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stretch>
              <a:fillRect/>
            </a:stretch>
          </p:blipFill>
          <p:spPr>
            <a:xfrm>
              <a:off x="159131" y="1772546"/>
              <a:ext cx="9160034" cy="1821338"/>
            </a:xfrm>
            <a:prstGeom prst="rect">
              <a:avLst/>
            </a:prstGeom>
          </p:spPr>
        </p:pic>
      </p:grpSp>
      <p:pic>
        <p:nvPicPr>
          <p:cNvPr id="11" name="图片 10"/>
          <p:cNvPicPr>
            <a:picLocks noChangeAspect="1"/>
          </p:cNvPicPr>
          <p:nvPr/>
        </p:nvPicPr>
        <p:blipFill>
          <a:blip r:embed="rId4"/>
          <a:stretch>
            <a:fillRect/>
          </a:stretch>
        </p:blipFill>
        <p:spPr>
          <a:xfrm>
            <a:off x="5664183" y="300856"/>
            <a:ext cx="6129927" cy="1116823"/>
          </a:xfrm>
          <a:prstGeom prst="rect">
            <a:avLst/>
          </a:prstGeom>
        </p:spPr>
      </p:pic>
      <p:grpSp>
        <p:nvGrpSpPr>
          <p:cNvPr id="16" name="组合 15"/>
          <p:cNvGrpSpPr/>
          <p:nvPr/>
        </p:nvGrpSpPr>
        <p:grpSpPr>
          <a:xfrm>
            <a:off x="215984" y="3476925"/>
            <a:ext cx="11087317" cy="3172918"/>
            <a:chOff x="215984" y="3476925"/>
            <a:chExt cx="11087317" cy="3172918"/>
          </a:xfrm>
        </p:grpSpPr>
        <p:sp>
          <p:nvSpPr>
            <p:cNvPr id="12" name="文本框 11"/>
            <p:cNvSpPr txBox="1"/>
            <p:nvPr/>
          </p:nvSpPr>
          <p:spPr>
            <a:xfrm>
              <a:off x="1122846" y="3476925"/>
              <a:ext cx="3616302" cy="400110"/>
            </a:xfrm>
            <a:prstGeom prst="rect">
              <a:avLst/>
            </a:prstGeom>
            <a:noFill/>
          </p:spPr>
          <p:txBody>
            <a:bodyPr wrap="square" rtlCol="0">
              <a:spAutoFit/>
            </a:bodyPr>
            <a:lstStyle/>
            <a:p>
              <a:r>
                <a:rPr lang="en-US" altLang="zh-CN" sz="2000" dirty="0" smtClean="0">
                  <a:latin typeface="微软雅黑 Light" panose="020B0502040204020203" pitchFamily="34" charset="-122"/>
                  <a:ea typeface="微软雅黑 Light" panose="020B0502040204020203" pitchFamily="34" charset="-122"/>
                </a:rPr>
                <a:t>SFIT</a:t>
              </a:r>
              <a:r>
                <a:rPr lang="zh-CN" altLang="en-US" sz="2000" dirty="0" smtClean="0">
                  <a:latin typeface="微软雅黑 Light" panose="020B0502040204020203" pitchFamily="34" charset="-122"/>
                  <a:ea typeface="微软雅黑 Light" panose="020B0502040204020203" pitchFamily="34" charset="-122"/>
                </a:rPr>
                <a:t>特征检索</a:t>
              </a:r>
              <a:r>
                <a:rPr lang="en-US" altLang="zh-CN" sz="2000" dirty="0" smtClean="0">
                  <a:latin typeface="微软雅黑 Light" panose="020B0502040204020203" pitchFamily="34" charset="-122"/>
                  <a:ea typeface="微软雅黑 Light" panose="020B0502040204020203" pitchFamily="34" charset="-122"/>
                </a:rPr>
                <a:t> – (0.3s)</a:t>
              </a:r>
              <a:endParaRPr lang="zh-CN" altLang="en-US" sz="2000" dirty="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5"/>
            <a:stretch>
              <a:fillRect/>
            </a:stretch>
          </p:blipFill>
          <p:spPr>
            <a:xfrm>
              <a:off x="215984" y="3861391"/>
              <a:ext cx="5260442" cy="2788452"/>
            </a:xfrm>
            <a:prstGeom prst="rect">
              <a:avLst/>
            </a:prstGeom>
          </p:spPr>
        </p:pic>
        <p:pic>
          <p:nvPicPr>
            <p:cNvPr id="14" name="图片 13"/>
            <p:cNvPicPr>
              <a:picLocks noChangeAspect="1"/>
            </p:cNvPicPr>
            <p:nvPr/>
          </p:nvPicPr>
          <p:blipFill>
            <a:blip r:embed="rId6"/>
            <a:stretch>
              <a:fillRect/>
            </a:stretch>
          </p:blipFill>
          <p:spPr>
            <a:xfrm>
              <a:off x="5919019" y="3861391"/>
              <a:ext cx="5384282" cy="1909249"/>
            </a:xfrm>
            <a:prstGeom prst="rect">
              <a:avLst/>
            </a:prstGeom>
          </p:spPr>
        </p:pic>
      </p:grpSp>
      <p:pic>
        <p:nvPicPr>
          <p:cNvPr id="3" name="图片 2"/>
          <p:cNvPicPr>
            <a:picLocks noChangeAspect="1"/>
          </p:cNvPicPr>
          <p:nvPr/>
        </p:nvPicPr>
        <p:blipFill>
          <a:blip r:embed="rId7"/>
          <a:stretch>
            <a:fillRect/>
          </a:stretch>
        </p:blipFill>
        <p:spPr>
          <a:xfrm>
            <a:off x="5919019" y="5943521"/>
            <a:ext cx="5860288" cy="914479"/>
          </a:xfrm>
          <a:prstGeom prst="rect">
            <a:avLst/>
          </a:prstGeom>
        </p:spPr>
      </p:pic>
    </p:spTree>
    <p:extLst>
      <p:ext uri="{BB962C8B-B14F-4D97-AF65-F5344CB8AC3E}">
        <p14:creationId xmlns:p14="http://schemas.microsoft.com/office/powerpoint/2010/main" val="3203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1934</TotalTime>
  <Words>1791</Words>
  <Application>Microsoft Office PowerPoint</Application>
  <PresentationFormat>宽屏</PresentationFormat>
  <Paragraphs>170</Paragraphs>
  <Slides>16</Slides>
  <Notes>16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16</vt:i4>
      </vt:variant>
    </vt:vector>
  </HeadingPairs>
  <TitlesOfParts>
    <vt:vector size="29" baseType="lpstr">
      <vt:lpstr>等线</vt:lpstr>
      <vt:lpstr>等线 Light</vt:lpstr>
      <vt:lpstr>黑体</vt:lpstr>
      <vt:lpstr>宋体</vt:lpstr>
      <vt:lpstr>微软雅黑</vt:lpstr>
      <vt:lpstr>微软雅黑 Light</vt:lpstr>
      <vt:lpstr>Arial</vt:lpstr>
      <vt:lpstr>Arial</vt:lpstr>
      <vt:lpstr>Calibri</vt:lpstr>
      <vt:lpstr>Century Gothic</vt:lpstr>
      <vt:lpstr>Segoe UI Light</vt:lpstr>
      <vt:lpstr>OfficePLUS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侯 捷</cp:lastModifiedBy>
  <cp:revision>142</cp:revision>
  <dcterms:created xsi:type="dcterms:W3CDTF">2015-08-18T02:51:41Z</dcterms:created>
  <dcterms:modified xsi:type="dcterms:W3CDTF">2018-08-28T17:21:49Z</dcterms:modified>
  <cp:category/>
</cp:coreProperties>
</file>